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5.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4.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5.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21"/>
  </p:notesMasterIdLst>
  <p:sldIdLst>
    <p:sldId id="5139" r:id="rId5"/>
    <p:sldId id="2147376992" r:id="rId6"/>
    <p:sldId id="5137" r:id="rId7"/>
    <p:sldId id="2147376993" r:id="rId8"/>
    <p:sldId id="2147376990" r:id="rId9"/>
    <p:sldId id="5146" r:id="rId10"/>
    <p:sldId id="5138" r:id="rId11"/>
    <p:sldId id="4667" r:id="rId12"/>
    <p:sldId id="5184" r:id="rId13"/>
    <p:sldId id="2147376996" r:id="rId14"/>
    <p:sldId id="2147376994" r:id="rId15"/>
    <p:sldId id="2147376987" r:id="rId16"/>
    <p:sldId id="258" r:id="rId17"/>
    <p:sldId id="2147376981" r:id="rId18"/>
    <p:sldId id="2147376991" r:id="rId19"/>
    <p:sldId id="4561" r:id="rId20"/>
  </p:sldIdLst>
  <p:sldSz cx="12192000" cy="6858000"/>
  <p:notesSz cx="7104063"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799" userDrawn="1">
          <p15:clr>
            <a:srgbClr val="A4A3A4"/>
          </p15:clr>
        </p15:guide>
        <p15:guide id="2" pos="7106" userDrawn="1">
          <p15:clr>
            <a:srgbClr val="A4A3A4"/>
          </p15:clr>
        </p15:guide>
        <p15:guide id="3" pos="25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58ABC0A-B5D7-0C1E-32C3-F70BF866509A}" name="Daniel Martín Ramírez" initials="DMR" userId="S::daniel.martin@airtificial.com::dbffdfea-c23c-455f-89b8-d2b78c9efe05" providerId="AD"/>
  <p188:author id="{1E482D3B-D0A6-04B5-C37D-1CBEBDB11C85}" name="Guillermo Fernández de Peñaranda Bonet" initials="GFdPB" userId="S::guillermo.penaranda@airtificial.com::f56b116c-e0dd-4c7d-bffc-64bdc32a9677" providerId="AD"/>
  <p188:author id="{D5DFE869-2289-FC8D-903D-5226D45B386E}" name="Eduardo Fernandez Del Campo" initials="EF" userId="S::eduardo.fernandez@airtificial.com::74efe6ad-41e0-43a6-8bd5-87a8f628f77c" providerId="AD"/>
  <p188:author id="{76F1A96B-DAE6-0840-F370-50B675A5E061}" name="Berta De Arístegui Crespo" initials="BDAC" userId="S::bdearistegui@estudiodecomunicacion.com::c11d9d93-aafa-4a1b-9d12-bdfa5975e4ab" providerId="AD"/>
  <p188:author id="{CC4DCA8D-4A1F-DC49-D0BB-3AC4CCBC26BB}" name="Norberto Rivero Quintero" initials="NR" userId="S::norberto.rivero@airtificial.com::69a68442-50d5-4abc-a58d-865ce019f308" providerId="AD"/>
  <p188:author id="{E58FB3AB-EF3F-6E8B-9549-CE69DC65BAB2}" name="Iñigo Palacio" initials="IP" userId="S::ipalacio@estudiodecomunicacion.com::6fbdf210-a46e-4d88-873c-41ebbca07923" providerId="AD"/>
  <p188:author id="{BFFD3DDC-C5BA-ED86-7AEE-8FFA39807094}" name="Carlos Delclaux" initials="CD" userId="S::cdelclaux@estudiodecomunicacion.com::1a46171a-ba5e-47a9-8fc3-a7d413e6c6b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món Varo García" initials="RVG" lastIdx="1" clrIdx="0">
    <p:extLst>
      <p:ext uri="{19B8F6BF-5375-455C-9EA6-DF929625EA0E}">
        <p15:presenceInfo xmlns:p15="http://schemas.microsoft.com/office/powerpoint/2012/main" userId="S::ramon.varo@airtificial.com::d5f949f6-8505-4c4e-b0f6-ce4783f3ca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90B8"/>
    <a:srgbClr val="002060"/>
    <a:srgbClr val="001B50"/>
    <a:srgbClr val="E22319"/>
    <a:srgbClr val="E5EBF7"/>
    <a:srgbClr val="EAA8B0"/>
    <a:srgbClr val="00040C"/>
    <a:srgbClr val="B4C7E7"/>
    <a:srgbClr val="FAEAEC"/>
    <a:srgbClr val="3F6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6FBE9D-290F-4F6B-857B-9925DDEBA65E}" v="43" dt="2024-03-20T14:49:28.64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guide orient="horz" pos="799"/>
        <p:guide pos="7106"/>
        <p:guide pos="257"/>
      </p:guideLst>
    </p:cSldViewPr>
  </p:slide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Martín Ramírez" userId="dbffdfea-c23c-455f-89b8-d2b78c9efe05" providerId="ADAL" clId="{986FBE9D-290F-4F6B-857B-9925DDEBA65E}"/>
    <pc:docChg chg="modSld">
      <pc:chgData name="Daniel Martín Ramírez" userId="dbffdfea-c23c-455f-89b8-d2b78c9efe05" providerId="ADAL" clId="{986FBE9D-290F-4F6B-857B-9925DDEBA65E}" dt="2024-03-20T14:48:50.205" v="74" actId="108"/>
      <pc:docMkLst>
        <pc:docMk/>
      </pc:docMkLst>
      <pc:sldChg chg="modSp mod">
        <pc:chgData name="Daniel Martín Ramírez" userId="dbffdfea-c23c-455f-89b8-d2b78c9efe05" providerId="ADAL" clId="{986FBE9D-290F-4F6B-857B-9925DDEBA65E}" dt="2024-03-20T14:39:54.707" v="67" actId="207"/>
        <pc:sldMkLst>
          <pc:docMk/>
          <pc:sldMk cId="2930259084" sldId="5138"/>
        </pc:sldMkLst>
        <pc:graphicFrameChg chg="mod">
          <ac:chgData name="Daniel Martín Ramírez" userId="dbffdfea-c23c-455f-89b8-d2b78c9efe05" providerId="ADAL" clId="{986FBE9D-290F-4F6B-857B-9925DDEBA65E}" dt="2024-03-20T14:39:54.707" v="67" actId="207"/>
          <ac:graphicFrameMkLst>
            <pc:docMk/>
            <pc:sldMk cId="2930259084" sldId="5138"/>
            <ac:graphicFrameMk id="5" creationId="{1BFA75F6-49FB-BF2F-1065-C1CECB871F0B}"/>
          </ac:graphicFrameMkLst>
        </pc:graphicFrameChg>
        <pc:graphicFrameChg chg="mod">
          <ac:chgData name="Daniel Martín Ramírez" userId="dbffdfea-c23c-455f-89b8-d2b78c9efe05" providerId="ADAL" clId="{986FBE9D-290F-4F6B-857B-9925DDEBA65E}" dt="2024-03-20T14:38:50.215" v="60" actId="207"/>
          <ac:graphicFrameMkLst>
            <pc:docMk/>
            <pc:sldMk cId="2930259084" sldId="5138"/>
            <ac:graphicFrameMk id="21" creationId="{7E11A5D1-CE93-DAA5-CB61-41D5A213C9FE}"/>
          </ac:graphicFrameMkLst>
        </pc:graphicFrameChg>
        <pc:graphicFrameChg chg="mod">
          <ac:chgData name="Daniel Martín Ramírez" userId="dbffdfea-c23c-455f-89b8-d2b78c9efe05" providerId="ADAL" clId="{986FBE9D-290F-4F6B-857B-9925DDEBA65E}" dt="2024-03-20T14:37:49.147" v="57" actId="207"/>
          <ac:graphicFrameMkLst>
            <pc:docMk/>
            <pc:sldMk cId="2930259084" sldId="5138"/>
            <ac:graphicFrameMk id="34" creationId="{B5B1D2B5-3878-AF4E-AFEF-FC6B91B4FB37}"/>
          </ac:graphicFrameMkLst>
        </pc:graphicFrameChg>
      </pc:sldChg>
      <pc:sldChg chg="modSp mod">
        <pc:chgData name="Daniel Martín Ramírez" userId="dbffdfea-c23c-455f-89b8-d2b78c9efe05" providerId="ADAL" clId="{986FBE9D-290F-4F6B-857B-9925DDEBA65E}" dt="2024-03-20T14:48:50.205" v="74" actId="108"/>
        <pc:sldMkLst>
          <pc:docMk/>
          <pc:sldMk cId="3986964948" sldId="5146"/>
        </pc:sldMkLst>
        <pc:graphicFrameChg chg="mod">
          <ac:chgData name="Daniel Martín Ramírez" userId="dbffdfea-c23c-455f-89b8-d2b78c9efe05" providerId="ADAL" clId="{986FBE9D-290F-4F6B-857B-9925DDEBA65E}" dt="2024-03-20T14:48:50.205" v="74" actId="108"/>
          <ac:graphicFrameMkLst>
            <pc:docMk/>
            <pc:sldMk cId="3986964948" sldId="5146"/>
            <ac:graphicFrameMk id="16" creationId="{16D73F4D-85F4-1C4B-ACC0-E9A5A33EDC0E}"/>
          </ac:graphicFrameMkLst>
        </pc:graphicFrameChg>
      </pc:sldChg>
      <pc:sldChg chg="modSp mod">
        <pc:chgData name="Daniel Martín Ramírez" userId="dbffdfea-c23c-455f-89b8-d2b78c9efe05" providerId="ADAL" clId="{986FBE9D-290F-4F6B-857B-9925DDEBA65E}" dt="2024-03-20T14:21:32.705" v="45" actId="27918"/>
        <pc:sldMkLst>
          <pc:docMk/>
          <pc:sldMk cId="1981352360" sldId="2147376990"/>
        </pc:sldMkLst>
        <pc:graphicFrameChg chg="mod">
          <ac:chgData name="Daniel Martín Ramírez" userId="dbffdfea-c23c-455f-89b8-d2b78c9efe05" providerId="ADAL" clId="{986FBE9D-290F-4F6B-857B-9925DDEBA65E}" dt="2024-03-20T14:17:57.839" v="20" actId="207"/>
          <ac:graphicFrameMkLst>
            <pc:docMk/>
            <pc:sldMk cId="1981352360" sldId="2147376990"/>
            <ac:graphicFrameMk id="11" creationId="{5B7B582B-0F8F-4434-8C87-7BED32314A0C}"/>
          </ac:graphicFrameMkLst>
        </pc:graphicFrameChg>
        <pc:graphicFrameChg chg="mod">
          <ac:chgData name="Daniel Martín Ramírez" userId="dbffdfea-c23c-455f-89b8-d2b78c9efe05" providerId="ADAL" clId="{986FBE9D-290F-4F6B-857B-9925DDEBA65E}" dt="2024-03-20T14:21:25.365" v="43" actId="14100"/>
          <ac:graphicFrameMkLst>
            <pc:docMk/>
            <pc:sldMk cId="1981352360" sldId="2147376990"/>
            <ac:graphicFrameMk id="15" creationId="{5B7B582B-0F8F-4434-8C87-7BED32314A0C}"/>
          </ac:graphicFrameMkLst>
        </pc:graphicFrameChg>
      </pc:sldChg>
      <pc:sldChg chg="modSp mod delCm modCm">
        <pc:chgData name="Daniel Martín Ramírez" userId="dbffdfea-c23c-455f-89b8-d2b78c9efe05" providerId="ADAL" clId="{986FBE9D-290F-4F6B-857B-9925DDEBA65E}" dt="2024-03-20T14:17:17.048" v="19"/>
        <pc:sldMkLst>
          <pc:docMk/>
          <pc:sldMk cId="4009406543" sldId="2147376992"/>
        </pc:sldMkLst>
        <pc:spChg chg="mod">
          <ac:chgData name="Daniel Martín Ramírez" userId="dbffdfea-c23c-455f-89b8-d2b78c9efe05" providerId="ADAL" clId="{986FBE9D-290F-4F6B-857B-9925DDEBA65E}" dt="2024-03-20T14:17:04.668" v="18" actId="6549"/>
          <ac:spMkLst>
            <pc:docMk/>
            <pc:sldMk cId="4009406543" sldId="2147376992"/>
            <ac:spMk id="45" creationId="{EC4309E3-70B9-10AE-F940-163E724B2846}"/>
          </ac:spMkLst>
        </pc:spChg>
        <pc:extLst>
          <p:ext xmlns:p="http://schemas.openxmlformats.org/presentationml/2006/main" uri="{D6D511B9-2390-475A-947B-AFAB55BFBCF1}">
            <pc226:cmChg xmlns:pc226="http://schemas.microsoft.com/office/powerpoint/2022/06/main/command" chg="del mod">
              <pc226:chgData name="Daniel Martín Ramírez" userId="dbffdfea-c23c-455f-89b8-d2b78c9efe05" providerId="ADAL" clId="{986FBE9D-290F-4F6B-857B-9925DDEBA65E}" dt="2024-03-20T14:17:17.048" v="19"/>
              <pc2:cmMkLst xmlns:pc2="http://schemas.microsoft.com/office/powerpoint/2019/9/main/command">
                <pc:docMk/>
                <pc:sldMk cId="4009406543" sldId="2147376992"/>
                <pc2:cmMk id="{C82FD055-6C5D-C94B-AD3B-BC102D6C6191}"/>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5.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718253968253968E-2"/>
          <c:y val="6.9389014084926787E-2"/>
          <c:w val="0.94456349206349211"/>
          <c:h val="0.79550208191877259"/>
        </c:manualLayout>
      </c:layout>
      <c:barChart>
        <c:barDir val="col"/>
        <c:grouping val="stacked"/>
        <c:varyColors val="0"/>
        <c:ser>
          <c:idx val="0"/>
          <c:order val="0"/>
          <c:tx>
            <c:v>115</c:v>
          </c:tx>
          <c:spPr>
            <a:solidFill>
              <a:schemeClr val="accent1"/>
            </a:solidFill>
            <a:ln>
              <a:noFill/>
            </a:ln>
            <a:effectLst/>
          </c:spPr>
          <c:invertIfNegative val="0"/>
          <c:dPt>
            <c:idx val="0"/>
            <c:invertIfNegative val="0"/>
            <c:bubble3D val="0"/>
            <c:spPr>
              <a:solidFill>
                <a:srgbClr val="E22319"/>
              </a:solidFill>
              <a:ln>
                <a:noFill/>
              </a:ln>
              <a:effectLst/>
            </c:spPr>
            <c:extLst>
              <c:ext xmlns:c16="http://schemas.microsoft.com/office/drawing/2014/chart" uri="{C3380CC4-5D6E-409C-BE32-E72D297353CC}">
                <c16:uniqueId val="{00000006-BB53-4074-AEFD-192B21CE4EB6}"/>
              </c:ext>
            </c:extLst>
          </c:dPt>
          <c:dPt>
            <c:idx val="1"/>
            <c:invertIfNegative val="0"/>
            <c:bubble3D val="0"/>
            <c:spPr>
              <a:solidFill>
                <a:schemeClr val="bg1">
                  <a:lumMod val="75000"/>
                </a:schemeClr>
              </a:solidFill>
              <a:ln>
                <a:noFill/>
              </a:ln>
              <a:effectLst/>
            </c:spPr>
            <c:extLst>
              <c:ext xmlns:c16="http://schemas.microsoft.com/office/drawing/2014/chart" uri="{C3380CC4-5D6E-409C-BE32-E72D297353CC}">
                <c16:uniqueId val="{00000004-BB53-4074-AEFD-192B21CE4EB6}"/>
              </c:ext>
            </c:extLst>
          </c:dPt>
          <c:dPt>
            <c:idx val="2"/>
            <c:invertIfNegative val="0"/>
            <c:bubble3D val="0"/>
            <c:spPr>
              <a:solidFill>
                <a:schemeClr val="bg1"/>
              </a:solidFill>
              <a:ln>
                <a:noFill/>
              </a:ln>
              <a:effectLst/>
            </c:spPr>
            <c:extLst>
              <c:ext xmlns:c16="http://schemas.microsoft.com/office/drawing/2014/chart" uri="{C3380CC4-5D6E-409C-BE32-E72D297353CC}">
                <c16:uniqueId val="{00000005-BB53-4074-AEFD-192B21CE4EB6}"/>
              </c:ext>
            </c:extLst>
          </c:dPt>
          <c:dPt>
            <c:idx val="3"/>
            <c:invertIfNegative val="0"/>
            <c:bubble3D val="0"/>
            <c:spPr>
              <a:solidFill>
                <a:srgbClr val="263562"/>
              </a:solidFill>
              <a:ln>
                <a:noFill/>
              </a:ln>
              <a:effectLst/>
            </c:spPr>
            <c:extLst>
              <c:ext xmlns:c16="http://schemas.microsoft.com/office/drawing/2014/chart" uri="{C3380CC4-5D6E-409C-BE32-E72D297353CC}">
                <c16:uniqueId val="{00000007-BB53-4074-AEFD-192B21CE4EB6}"/>
              </c:ext>
            </c:extLst>
          </c:dPt>
          <c:dPt>
            <c:idx val="4"/>
            <c:invertIfNegative val="0"/>
            <c:bubble3D val="0"/>
            <c:spPr>
              <a:solidFill>
                <a:srgbClr val="263562"/>
              </a:solidFill>
              <a:ln>
                <a:noFill/>
              </a:ln>
              <a:effectLst/>
            </c:spPr>
            <c:extLst>
              <c:ext xmlns:c16="http://schemas.microsoft.com/office/drawing/2014/chart" uri="{C3380CC4-5D6E-409C-BE32-E72D297353CC}">
                <c16:uniqueId val="{00000008-BEF0-48FF-899C-136025474F46}"/>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B53-4074-AEFD-192B21CE4EB6}"/>
                </c:ext>
              </c:extLst>
            </c:dLbl>
            <c:dLbl>
              <c:idx val="1"/>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B53-4074-AEFD-192B21CE4EB6}"/>
                </c:ext>
              </c:extLst>
            </c:dLbl>
            <c:dLbl>
              <c:idx val="3"/>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B53-4074-AEFD-192B21CE4EB6}"/>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EF0-48FF-899C-136025474F46}"/>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1">
                  <c:v>Ingresos FY21</c:v>
                </c:pt>
                <c:pt idx="2">
                  <c:v>Ingresos FY22</c:v>
                </c:pt>
                <c:pt idx="3">
                  <c:v>Ingresos FY23</c:v>
                </c:pt>
              </c:strCache>
            </c:strRef>
          </c:cat>
          <c:val>
            <c:numRef>
              <c:f>Hoja1!$B$2:$B$5</c:f>
              <c:numCache>
                <c:formatCode>General</c:formatCode>
                <c:ptCount val="4"/>
                <c:pt idx="1">
                  <c:v>79.5</c:v>
                </c:pt>
                <c:pt idx="3">
                  <c:v>100.1</c:v>
                </c:pt>
              </c:numCache>
            </c:numRef>
          </c:val>
          <c:extLst>
            <c:ext xmlns:c16="http://schemas.microsoft.com/office/drawing/2014/chart" uri="{C3380CC4-5D6E-409C-BE32-E72D297353CC}">
              <c16:uniqueId val="{00000000-BB53-4074-AEFD-192B21CE4EB6}"/>
            </c:ext>
          </c:extLst>
        </c:ser>
        <c:ser>
          <c:idx val="1"/>
          <c:order val="1"/>
          <c:tx>
            <c:strRef>
              <c:f>Hoja1!$C$1</c:f>
              <c:strCache>
                <c:ptCount val="1"/>
                <c:pt idx="0">
                  <c:v>FY222</c:v>
                </c:pt>
              </c:strCache>
            </c:strRef>
          </c:tx>
          <c:spPr>
            <a:solidFill>
              <a:srgbClr val="FF0000"/>
            </a:solidFill>
            <a:ln>
              <a:noFill/>
            </a:ln>
            <a:effectLst/>
          </c:spPr>
          <c:invertIfNegative val="0"/>
          <c:dPt>
            <c:idx val="2"/>
            <c:invertIfNegative val="0"/>
            <c:bubble3D val="0"/>
            <c:spPr>
              <a:solidFill>
                <a:srgbClr val="FF0000"/>
              </a:solidFill>
              <a:ln>
                <a:noFill/>
              </a:ln>
              <a:effectLst/>
            </c:spPr>
            <c:extLst>
              <c:ext xmlns:c16="http://schemas.microsoft.com/office/drawing/2014/chart" uri="{C3380CC4-5D6E-409C-BE32-E72D297353CC}">
                <c16:uniqueId val="{0000000F-4840-4BFF-BEFC-B01A6628B57F}"/>
              </c:ext>
            </c:extLst>
          </c:dPt>
          <c:dLbls>
            <c:dLbl>
              <c:idx val="2"/>
              <c:layout>
                <c:manualLayout>
                  <c:x val="0"/>
                  <c:y val="6.9389014084926787E-2"/>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n-lt"/>
                        <a:ea typeface="+mn-ea"/>
                        <a:cs typeface="+mn-cs"/>
                      </a:defRPr>
                    </a:pPr>
                    <a:fld id="{DB126398-6D73-49D0-975E-1D39047E508A}" type="VALUE">
                      <a:rPr lang="en-US" sz="1000" b="1" smtClean="0">
                        <a:solidFill>
                          <a:schemeClr val="bg1"/>
                        </a:solidFill>
                      </a:rPr>
                      <a:pPr>
                        <a:defRPr sz="1000" b="1">
                          <a:solidFill>
                            <a:schemeClr val="accent1">
                              <a:lumMod val="50000"/>
                            </a:schemeClr>
                          </a:solidFill>
                        </a:defRPr>
                      </a:pPr>
                      <a:t>[VALOR]</a:t>
                    </a:fld>
                    <a:endParaRPr lang="es-ES"/>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4840-4BFF-BEFC-B01A6628B57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Hoja1!$A$2:$A$5</c:f>
              <c:strCache>
                <c:ptCount val="4"/>
                <c:pt idx="1">
                  <c:v>Ingresos FY21</c:v>
                </c:pt>
                <c:pt idx="2">
                  <c:v>Ingresos FY22</c:v>
                </c:pt>
                <c:pt idx="3">
                  <c:v>Ingresos FY23</c:v>
                </c:pt>
              </c:strCache>
            </c:strRef>
          </c:cat>
          <c:val>
            <c:numRef>
              <c:f>Hoja1!$C$2:$C$5</c:f>
              <c:numCache>
                <c:formatCode>General</c:formatCode>
                <c:ptCount val="4"/>
                <c:pt idx="2">
                  <c:v>91.9</c:v>
                </c:pt>
              </c:numCache>
            </c:numRef>
          </c:val>
          <c:extLst>
            <c:ext xmlns:c16="http://schemas.microsoft.com/office/drawing/2014/chart" uri="{C3380CC4-5D6E-409C-BE32-E72D297353CC}">
              <c16:uniqueId val="{0000000E-4840-4BFF-BEFC-B01A6628B57F}"/>
            </c:ext>
          </c:extLst>
        </c:ser>
        <c:dLbls>
          <c:showLegendKey val="0"/>
          <c:showVal val="0"/>
          <c:showCatName val="0"/>
          <c:showSerName val="0"/>
          <c:showPercent val="0"/>
          <c:showBubbleSize val="0"/>
        </c:dLbls>
        <c:gapWidth val="150"/>
        <c:overlap val="100"/>
        <c:axId val="1471398208"/>
        <c:axId val="1471400288"/>
      </c:barChart>
      <c:catAx>
        <c:axId val="1471398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100"/>
        <c:noMultiLvlLbl val="0"/>
      </c:catAx>
      <c:valAx>
        <c:axId val="14714002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471398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Hoja1!$B$1</c:f>
              <c:strCache>
                <c:ptCount val="1"/>
                <c:pt idx="0">
                  <c:v>FY23</c:v>
                </c:pt>
              </c:strCache>
            </c:strRef>
          </c:tx>
          <c:spPr>
            <a:solidFill>
              <a:schemeClr val="accent1"/>
            </a:solidFill>
            <a:ln>
              <a:noFill/>
            </a:ln>
            <a:effectLst/>
          </c:spPr>
          <c:invertIfNegative val="0"/>
          <c:dPt>
            <c:idx val="0"/>
            <c:invertIfNegative val="0"/>
            <c:bubble3D val="0"/>
            <c:spPr>
              <a:solidFill>
                <a:srgbClr val="969FA7"/>
              </a:solidFill>
              <a:ln>
                <a:noFill/>
              </a:ln>
              <a:effectLst/>
            </c:spPr>
            <c:extLst>
              <c:ext xmlns:c16="http://schemas.microsoft.com/office/drawing/2014/chart" uri="{C3380CC4-5D6E-409C-BE32-E72D297353CC}">
                <c16:uniqueId val="{00000001-AFC0-482B-9356-52BDE7992CD0}"/>
              </c:ext>
            </c:extLst>
          </c:dPt>
          <c:dPt>
            <c:idx val="1"/>
            <c:invertIfNegative val="0"/>
            <c:bubble3D val="0"/>
            <c:spPr>
              <a:solidFill>
                <a:srgbClr val="E22319"/>
              </a:solidFill>
              <a:ln>
                <a:noFill/>
              </a:ln>
              <a:effectLst/>
            </c:spPr>
            <c:extLst>
              <c:ext xmlns:c16="http://schemas.microsoft.com/office/drawing/2014/chart" uri="{C3380CC4-5D6E-409C-BE32-E72D297353CC}">
                <c16:uniqueId val="{00000003-AFC0-482B-9356-52BDE7992CD0}"/>
              </c:ext>
            </c:extLst>
          </c:dPt>
          <c:dPt>
            <c:idx val="2"/>
            <c:invertIfNegative val="0"/>
            <c:bubble3D val="0"/>
            <c:spPr>
              <a:solidFill>
                <a:srgbClr val="263562"/>
              </a:solidFill>
              <a:ln>
                <a:noFill/>
              </a:ln>
              <a:effectLst/>
            </c:spPr>
            <c:extLst>
              <c:ext xmlns:c16="http://schemas.microsoft.com/office/drawing/2014/chart" uri="{C3380CC4-5D6E-409C-BE32-E72D297353CC}">
                <c16:uniqueId val="{00000005-AFC0-482B-9356-52BDE7992CD0}"/>
              </c:ext>
            </c:extLst>
          </c:dPt>
          <c:dPt>
            <c:idx val="3"/>
            <c:invertIfNegative val="0"/>
            <c:bubble3D val="0"/>
            <c:spPr>
              <a:solidFill>
                <a:srgbClr val="263562"/>
              </a:solidFill>
              <a:ln>
                <a:noFill/>
              </a:ln>
              <a:effectLst/>
            </c:spPr>
            <c:extLst>
              <c:ext xmlns:c16="http://schemas.microsoft.com/office/drawing/2014/chart" uri="{C3380CC4-5D6E-409C-BE32-E72D297353CC}">
                <c16:uniqueId val="{00000007-AFC0-482B-9356-52BDE7992CD0}"/>
              </c:ext>
            </c:extLst>
          </c:dPt>
          <c:dPt>
            <c:idx val="4"/>
            <c:invertIfNegative val="0"/>
            <c:bubble3D val="0"/>
            <c:spPr>
              <a:solidFill>
                <a:srgbClr val="263562"/>
              </a:solidFill>
              <a:ln>
                <a:noFill/>
              </a:ln>
              <a:effectLst/>
            </c:spPr>
            <c:extLst>
              <c:ext xmlns:c16="http://schemas.microsoft.com/office/drawing/2014/chart" uri="{C3380CC4-5D6E-409C-BE32-E72D297353CC}">
                <c16:uniqueId val="{00000009-AFC0-482B-9356-52BDE7992CD0}"/>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FC0-482B-9356-52BDE7992CD0}"/>
                </c:ext>
              </c:extLst>
            </c:dLbl>
            <c:dLbl>
              <c:idx val="1"/>
              <c:tx>
                <c:rich>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r>
                      <a:rPr lang="en-US"/>
                      <a:t>173</a:t>
                    </a:r>
                  </a:p>
                </c:rich>
              </c:tx>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AFC0-482B-9356-52BDE7992CD0}"/>
                </c:ext>
              </c:extLst>
            </c:dLbl>
            <c:dLbl>
              <c:idx val="3"/>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FC0-482B-9356-52BDE7992CD0}"/>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FC0-482B-9356-52BDE7992CD0}"/>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Cartera FY21</c:v>
                </c:pt>
                <c:pt idx="1">
                  <c:v>Cartera FY22</c:v>
                </c:pt>
                <c:pt idx="2">
                  <c:v>Cartera FY23</c:v>
                </c:pt>
              </c:strCache>
            </c:strRef>
          </c:cat>
          <c:val>
            <c:numRef>
              <c:f>Hoja1!$B$2:$B$4</c:f>
              <c:numCache>
                <c:formatCode>General</c:formatCode>
                <c:ptCount val="3"/>
                <c:pt idx="0">
                  <c:v>150</c:v>
                </c:pt>
                <c:pt idx="1">
                  <c:v>173.5</c:v>
                </c:pt>
                <c:pt idx="2">
                  <c:v>177</c:v>
                </c:pt>
              </c:numCache>
            </c:numRef>
          </c:val>
          <c:extLst>
            <c:ext xmlns:c16="http://schemas.microsoft.com/office/drawing/2014/chart" uri="{C3380CC4-5D6E-409C-BE32-E72D297353CC}">
              <c16:uniqueId val="{0000000A-AFC0-482B-9356-52BDE7992CD0}"/>
            </c:ext>
          </c:extLst>
        </c:ser>
        <c:dLbls>
          <c:showLegendKey val="0"/>
          <c:showVal val="0"/>
          <c:showCatName val="0"/>
          <c:showSerName val="0"/>
          <c:showPercent val="0"/>
          <c:showBubbleSize val="0"/>
        </c:dLbls>
        <c:gapWidth val="150"/>
        <c:overlap val="100"/>
        <c:axId val="1471398208"/>
        <c:axId val="1471400288"/>
      </c:barChart>
      <c:catAx>
        <c:axId val="1471398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100"/>
        <c:noMultiLvlLbl val="0"/>
      </c:catAx>
      <c:valAx>
        <c:axId val="1471400288"/>
        <c:scaling>
          <c:orientation val="minMax"/>
        </c:scaling>
        <c:delete val="1"/>
        <c:axPos val="l"/>
        <c:numFmt formatCode="General" sourceLinked="1"/>
        <c:majorTickMark val="none"/>
        <c:minorTickMark val="none"/>
        <c:tickLblPos val="nextTo"/>
        <c:crossAx val="1471398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531350428603785"/>
          <c:y val="0.1520675465504526"/>
          <c:w val="0.44178770084242497"/>
          <c:h val="0.66268145330275707"/>
        </c:manualLayout>
      </c:layout>
      <c:pieChart>
        <c:varyColors val="1"/>
        <c:ser>
          <c:idx val="0"/>
          <c:order val="0"/>
          <c:tx>
            <c:strRef>
              <c:f>Hoja1!$B$1</c:f>
              <c:strCache>
                <c:ptCount val="1"/>
                <c:pt idx="0">
                  <c:v>Ventas</c:v>
                </c:pt>
              </c:strCache>
            </c:strRef>
          </c:tx>
          <c:dPt>
            <c:idx val="0"/>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01-E815-444B-BF1E-1979F0CD12B1}"/>
              </c:ext>
            </c:extLst>
          </c:dPt>
          <c:dPt>
            <c:idx val="1"/>
            <c:bubble3D val="0"/>
            <c:explosion val="7"/>
            <c:spPr>
              <a:solidFill>
                <a:srgbClr val="263562"/>
              </a:solidFill>
              <a:ln w="19050">
                <a:solidFill>
                  <a:schemeClr val="lt1"/>
                </a:solidFill>
              </a:ln>
              <a:effectLst/>
            </c:spPr>
            <c:extLst>
              <c:ext xmlns:c16="http://schemas.microsoft.com/office/drawing/2014/chart" uri="{C3380CC4-5D6E-409C-BE32-E72D297353CC}">
                <c16:uniqueId val="{00000003-E815-444B-BF1E-1979F0CD12B1}"/>
              </c:ext>
            </c:extLst>
          </c:dPt>
          <c:dPt>
            <c:idx val="2"/>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5-E815-444B-BF1E-1979F0CD12B1}"/>
              </c:ext>
            </c:extLst>
          </c:dPt>
          <c:dLbls>
            <c:dLbl>
              <c:idx val="0"/>
              <c:layout>
                <c:manualLayout>
                  <c:x val="-8.2597805449302231E-2"/>
                  <c:y val="0.1408977439987866"/>
                </c:manualLayout>
              </c:layout>
              <c:tx>
                <c:rich>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r>
                      <a:rPr lang="en-US"/>
                      <a:t>24%</a:t>
                    </a:r>
                  </a:p>
                </c:rich>
              </c:tx>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E815-444B-BF1E-1979F0CD12B1}"/>
                </c:ext>
              </c:extLst>
            </c:dLbl>
            <c:dLbl>
              <c:idx val="1"/>
              <c:layout>
                <c:manualLayout>
                  <c:x val="0.13666390923782026"/>
                  <c:y val="-0.17734118165663601"/>
                </c:manualLayout>
              </c:layout>
              <c:tx>
                <c:rich>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r>
                      <a:rPr lang="en-US">
                        <a:solidFill>
                          <a:schemeClr val="bg1"/>
                        </a:solidFill>
                      </a:rPr>
                      <a:t>76%</a:t>
                    </a:r>
                  </a:p>
                </c:rich>
              </c:tx>
              <c:numFmt formatCode="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E815-444B-BF1E-1979F0CD12B1}"/>
                </c:ext>
              </c:extLst>
            </c:dLbl>
            <c:dLbl>
              <c:idx val="2"/>
              <c:tx>
                <c:rich>
                  <a:bodyPr/>
                  <a:lstStyle/>
                  <a:p>
                    <a:r>
                      <a:rPr lang="en-US"/>
                      <a:t>19%</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E815-444B-BF1E-1979F0CD12B1}"/>
                </c:ext>
              </c:extLst>
            </c:dLbl>
            <c:numFmt formatCode="0.00%" sourceLinked="0"/>
            <c:spPr>
              <a:solidFill>
                <a:srgbClr val="E5EBF7"/>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Técnico y cualificado</c:v>
                </c:pt>
                <c:pt idx="1">
                  <c:v>Altamente especializado/tecnológico</c:v>
                </c:pt>
              </c:strCache>
            </c:strRef>
          </c:cat>
          <c:val>
            <c:numRef>
              <c:f>Hoja1!$B$2:$B$3</c:f>
              <c:numCache>
                <c:formatCode>General</c:formatCode>
                <c:ptCount val="2"/>
                <c:pt idx="0">
                  <c:v>24</c:v>
                </c:pt>
                <c:pt idx="1">
                  <c:v>76</c:v>
                </c:pt>
              </c:numCache>
            </c:numRef>
          </c:val>
          <c:extLst>
            <c:ext xmlns:c16="http://schemas.microsoft.com/office/drawing/2014/chart" uri="{C3380CC4-5D6E-409C-BE32-E72D297353CC}">
              <c16:uniqueId val="{00000006-E815-444B-BF1E-1979F0CD12B1}"/>
            </c:ext>
          </c:extLst>
        </c:ser>
        <c:dLbls>
          <c:showLegendKey val="0"/>
          <c:showVal val="0"/>
          <c:showCatName val="0"/>
          <c:showSerName val="0"/>
          <c:showPercent val="0"/>
          <c:showBubbleSize val="0"/>
          <c:showLeaderLines val="1"/>
        </c:dLbls>
        <c:firstSliceAng val="0"/>
      </c:pieChart>
      <c:spPr>
        <a:noFill/>
        <a:ln>
          <a:noFill/>
        </a:ln>
        <a:effectLst/>
      </c:spPr>
    </c:plotArea>
    <c:legend>
      <c:legendPos val="t"/>
      <c:layout>
        <c:manualLayout>
          <c:xMode val="edge"/>
          <c:yMode val="edge"/>
          <c:x val="1.2848652634330049E-2"/>
          <c:y val="2.2528525414881866E-2"/>
          <c:w val="0.73024363332542963"/>
          <c:h val="0.11165563041072574"/>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718259467908624E-2"/>
          <c:y val="7.9363209984670544E-2"/>
          <c:w val="0.94456348106418275"/>
          <c:h val="0.71824714501547604"/>
        </c:manualLayout>
      </c:layout>
      <c:barChart>
        <c:barDir val="col"/>
        <c:grouping val="clustered"/>
        <c:varyColors val="0"/>
        <c:ser>
          <c:idx val="0"/>
          <c:order val="0"/>
          <c:tx>
            <c:strRef>
              <c:f>Hoja1!$B$1</c:f>
              <c:strCache>
                <c:ptCount val="1"/>
                <c:pt idx="0">
                  <c:v>FY22</c:v>
                </c:pt>
              </c:strCache>
            </c:strRef>
          </c:tx>
          <c:spPr>
            <a:solidFill>
              <a:srgbClr val="E22319"/>
            </a:solidFill>
            <a:ln>
              <a:noFill/>
            </a:ln>
            <a:effectLst/>
          </c:spPr>
          <c:invertIfNegative val="0"/>
          <c:dLbls>
            <c:spPr>
              <a:solidFill>
                <a:srgbClr val="FAEAEC"/>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E22319"/>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Intelligent Robots</c:v>
                </c:pt>
                <c:pt idx="1">
                  <c:v>Aerospace &amp; Defense</c:v>
                </c:pt>
                <c:pt idx="2">
                  <c:v>Infraestructuras</c:v>
                </c:pt>
                <c:pt idx="3">
                  <c:v>Corporativo</c:v>
                </c:pt>
                <c:pt idx="4">
                  <c:v>Airtificial</c:v>
                </c:pt>
              </c:strCache>
            </c:strRef>
          </c:cat>
          <c:val>
            <c:numRef>
              <c:f>Hoja1!$B$2:$B$6</c:f>
              <c:numCache>
                <c:formatCode>General</c:formatCode>
                <c:ptCount val="5"/>
                <c:pt idx="0">
                  <c:v>242</c:v>
                </c:pt>
                <c:pt idx="1">
                  <c:v>436</c:v>
                </c:pt>
                <c:pt idx="2">
                  <c:v>138</c:v>
                </c:pt>
                <c:pt idx="3">
                  <c:v>10</c:v>
                </c:pt>
                <c:pt idx="4">
                  <c:v>826</c:v>
                </c:pt>
              </c:numCache>
            </c:numRef>
          </c:val>
          <c:extLst>
            <c:ext xmlns:c16="http://schemas.microsoft.com/office/drawing/2014/chart" uri="{C3380CC4-5D6E-409C-BE32-E72D297353CC}">
              <c16:uniqueId val="{00000000-051C-4CDE-A507-E3686D550DAF}"/>
            </c:ext>
          </c:extLst>
        </c:ser>
        <c:ser>
          <c:idx val="1"/>
          <c:order val="1"/>
          <c:tx>
            <c:strRef>
              <c:f>Hoja1!$C$1</c:f>
              <c:strCache>
                <c:ptCount val="1"/>
                <c:pt idx="0">
                  <c:v>FY23</c:v>
                </c:pt>
              </c:strCache>
            </c:strRef>
          </c:tx>
          <c:spPr>
            <a:solidFill>
              <a:srgbClr val="26356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Intelligent Robots</c:v>
                </c:pt>
                <c:pt idx="1">
                  <c:v>Aerospace &amp; Defense</c:v>
                </c:pt>
                <c:pt idx="2">
                  <c:v>Infraestructuras</c:v>
                </c:pt>
                <c:pt idx="3">
                  <c:v>Corporativo</c:v>
                </c:pt>
                <c:pt idx="4">
                  <c:v>Airtificial</c:v>
                </c:pt>
              </c:strCache>
            </c:strRef>
          </c:cat>
          <c:val>
            <c:numRef>
              <c:f>Hoja1!$C$2:$C$6</c:f>
              <c:numCache>
                <c:formatCode>General</c:formatCode>
                <c:ptCount val="5"/>
                <c:pt idx="0">
                  <c:v>257</c:v>
                </c:pt>
                <c:pt idx="1">
                  <c:v>544</c:v>
                </c:pt>
                <c:pt idx="2">
                  <c:v>138</c:v>
                </c:pt>
                <c:pt idx="3">
                  <c:v>12</c:v>
                </c:pt>
                <c:pt idx="4">
                  <c:v>951</c:v>
                </c:pt>
              </c:numCache>
            </c:numRef>
          </c:val>
          <c:extLst>
            <c:ext xmlns:c16="http://schemas.microsoft.com/office/drawing/2014/chart" uri="{C3380CC4-5D6E-409C-BE32-E72D297353CC}">
              <c16:uniqueId val="{00000001-051C-4CDE-A507-E3686D550DAF}"/>
            </c:ext>
          </c:extLst>
        </c:ser>
        <c:dLbls>
          <c:showLegendKey val="0"/>
          <c:showVal val="0"/>
          <c:showCatName val="0"/>
          <c:showSerName val="0"/>
          <c:showPercent val="0"/>
          <c:showBubbleSize val="0"/>
        </c:dLbls>
        <c:gapWidth val="219"/>
        <c:overlap val="-27"/>
        <c:axId val="1724292512"/>
        <c:axId val="1724297088"/>
      </c:barChart>
      <c:catAx>
        <c:axId val="1724292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es-ES"/>
          </a:p>
        </c:txPr>
        <c:crossAx val="1724297088"/>
        <c:crosses val="autoZero"/>
        <c:auto val="1"/>
        <c:lblAlgn val="ctr"/>
        <c:lblOffset val="100"/>
        <c:noMultiLvlLbl val="0"/>
      </c:catAx>
      <c:valAx>
        <c:axId val="1724297088"/>
        <c:scaling>
          <c:orientation val="minMax"/>
        </c:scaling>
        <c:delete val="1"/>
        <c:axPos val="l"/>
        <c:numFmt formatCode="General" sourceLinked="1"/>
        <c:majorTickMark val="none"/>
        <c:minorTickMark val="none"/>
        <c:tickLblPos val="nextTo"/>
        <c:crossAx val="1724292512"/>
        <c:crosses val="autoZero"/>
        <c:crossBetween val="between"/>
      </c:valAx>
      <c:spPr>
        <a:noFill/>
        <a:ln w="25400">
          <a:noFill/>
        </a:ln>
        <a:effectLst/>
      </c:spPr>
    </c:plotArea>
    <c:legend>
      <c:legendPos val="b"/>
      <c:layout>
        <c:manualLayout>
          <c:xMode val="edge"/>
          <c:yMode val="edge"/>
          <c:x val="2.9182545472727279E-3"/>
          <c:y val="8.1800347929081672E-3"/>
          <c:w val="0.20236670681879104"/>
          <c:h val="9.5586761389774302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026752668846264"/>
          <c:y val="0.12240170322079542"/>
          <c:w val="0.66699798185215498"/>
          <c:h val="0.71718947050501014"/>
        </c:manualLayout>
      </c:layout>
      <c:pieChart>
        <c:varyColors val="1"/>
        <c:ser>
          <c:idx val="0"/>
          <c:order val="0"/>
          <c:spPr>
            <a:solidFill>
              <a:srgbClr val="C00000"/>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EC20-486A-8F7E-1C5C6965C245}"/>
              </c:ext>
            </c:extLst>
          </c:dPt>
          <c:dPt>
            <c:idx val="1"/>
            <c:bubble3D val="0"/>
            <c:spPr>
              <a:solidFill>
                <a:srgbClr val="0070C0"/>
              </a:solidFill>
              <a:ln w="19050">
                <a:solidFill>
                  <a:schemeClr val="lt1"/>
                </a:solidFill>
              </a:ln>
              <a:effectLst/>
            </c:spPr>
            <c:extLst>
              <c:ext xmlns:c16="http://schemas.microsoft.com/office/drawing/2014/chart" uri="{C3380CC4-5D6E-409C-BE32-E72D297353CC}">
                <c16:uniqueId val="{00000003-EC20-486A-8F7E-1C5C6965C245}"/>
              </c:ext>
            </c:extLst>
          </c:dPt>
          <c:dPt>
            <c:idx val="2"/>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05-EC20-486A-8F7E-1C5C6965C245}"/>
              </c:ext>
            </c:extLst>
          </c:dPt>
          <c:dPt>
            <c:idx val="3"/>
            <c:bubble3D val="0"/>
            <c:spPr>
              <a:solidFill>
                <a:srgbClr val="FFBDBD"/>
              </a:solidFill>
              <a:ln w="19050">
                <a:solidFill>
                  <a:schemeClr val="lt1"/>
                </a:solidFill>
              </a:ln>
              <a:effectLst/>
            </c:spPr>
            <c:extLst>
              <c:ext xmlns:c16="http://schemas.microsoft.com/office/drawing/2014/chart" uri="{C3380CC4-5D6E-409C-BE32-E72D297353CC}">
                <c16:uniqueId val="{00000007-EC20-486A-8F7E-1C5C6965C245}"/>
              </c:ext>
            </c:extLst>
          </c:dPt>
          <c:dPt>
            <c:idx val="4"/>
            <c:bubble3D val="0"/>
            <c:spPr>
              <a:solidFill>
                <a:srgbClr val="C00000"/>
              </a:solidFill>
              <a:ln w="19050">
                <a:solidFill>
                  <a:schemeClr val="lt1"/>
                </a:solidFill>
              </a:ln>
              <a:effectLst/>
            </c:spPr>
            <c:extLst>
              <c:ext xmlns:c16="http://schemas.microsoft.com/office/drawing/2014/chart" uri="{C3380CC4-5D6E-409C-BE32-E72D297353CC}">
                <c16:uniqueId val="{00000009-EC20-486A-8F7E-1C5C6965C245}"/>
              </c:ext>
            </c:extLst>
          </c:dPt>
          <c:dLbls>
            <c:dLbl>
              <c:idx val="0"/>
              <c:layout>
                <c:manualLayout>
                  <c:x val="2.8387898586315165E-2"/>
                  <c:y val="4.9477140714297978E-2"/>
                </c:manualLayout>
              </c:layout>
              <c:tx>
                <c:rich>
                  <a:bodyPr/>
                  <a:lstStyle/>
                  <a:p>
                    <a:fld id="{C616018E-2044-43A0-A7A5-653C6EF4107E}" type="CATEGORYNAME">
                      <a:rPr lang="en-US"/>
                      <a:pPr/>
                      <a:t>[NOMBRE DE CATEGORÍA]</a:t>
                    </a:fld>
                    <a:r>
                      <a:rPr lang="en-US" baseline="0"/>
                      <a:t>; 21,74%</a:t>
                    </a:r>
                  </a:p>
                </c:rich>
              </c:tx>
              <c:showLegendKey val="0"/>
              <c:showVal val="1"/>
              <c:showCatName val="1"/>
              <c:showSerName val="0"/>
              <c:showPercent val="0"/>
              <c:showBubbleSize val="0"/>
              <c:extLst>
                <c:ext xmlns:c15="http://schemas.microsoft.com/office/drawing/2012/chart" uri="{CE6537A1-D6FC-4f65-9D91-7224C49458BB}">
                  <c15:layout>
                    <c:manualLayout>
                      <c:w val="0.22233048594108118"/>
                      <c:h val="0.29139381265233727"/>
                    </c:manualLayout>
                  </c15:layout>
                  <c15:dlblFieldTable/>
                  <c15:showDataLabelsRange val="0"/>
                </c:ext>
                <c:ext xmlns:c16="http://schemas.microsoft.com/office/drawing/2014/chart" uri="{C3380CC4-5D6E-409C-BE32-E72D297353CC}">
                  <c16:uniqueId val="{00000001-EC20-486A-8F7E-1C5C6965C245}"/>
                </c:ext>
              </c:extLst>
            </c:dLbl>
            <c:dLbl>
              <c:idx val="1"/>
              <c:tx>
                <c:rich>
                  <a:bodyPr/>
                  <a:lstStyle/>
                  <a:p>
                    <a:fld id="{39E7F6A7-1A09-4A7F-8C4A-BF1056264B47}" type="CATEGORYNAME">
                      <a:rPr lang="en-US"/>
                      <a:pPr/>
                      <a:t>[NOMBRE DE CATEGORÍA]</a:t>
                    </a:fld>
                    <a:r>
                      <a:rPr lang="en-US" baseline="0"/>
                      <a:t>; 23,60%</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C20-486A-8F7E-1C5C6965C245}"/>
                </c:ext>
              </c:extLst>
            </c:dLbl>
            <c:dLbl>
              <c:idx val="2"/>
              <c:layout>
                <c:manualLayout>
                  <c:x val="3.8711786830250322E-3"/>
                  <c:y val="-2.0298232175814751E-2"/>
                </c:manualLayout>
              </c:layout>
              <c:showLegendKey val="0"/>
              <c:showVal val="1"/>
              <c:showCatName val="1"/>
              <c:showSerName val="0"/>
              <c:showPercent val="0"/>
              <c:showBubbleSize val="0"/>
              <c:extLst>
                <c:ext xmlns:c15="http://schemas.microsoft.com/office/drawing/2012/chart" uri="{CE6537A1-D6FC-4f65-9D91-7224C49458BB}">
                  <c15:layout>
                    <c:manualLayout>
                      <c:w val="0.2129092393973637"/>
                      <c:h val="0.16737653318678025"/>
                    </c:manualLayout>
                  </c15:layout>
                </c:ext>
                <c:ext xmlns:c16="http://schemas.microsoft.com/office/drawing/2014/chart" uri="{C3380CC4-5D6E-409C-BE32-E72D297353CC}">
                  <c16:uniqueId val="{00000005-EC20-486A-8F7E-1C5C6965C245}"/>
                </c:ext>
              </c:extLst>
            </c:dLbl>
            <c:dLbl>
              <c:idx val="3"/>
              <c:layout>
                <c:manualLayout>
                  <c:x val="-3.7040213073836377E-2"/>
                  <c:y val="-2.805751112506957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C20-486A-8F7E-1C5C6965C245}"/>
                </c:ext>
              </c:extLst>
            </c:dLbl>
            <c:dLbl>
              <c:idx val="4"/>
              <c:layout>
                <c:manualLayout>
                  <c:x val="1.5336983864009571E-2"/>
                  <c:y val="-0.11998022960776826"/>
                </c:manualLayout>
              </c:layout>
              <c:tx>
                <c:rich>
                  <a:bodyPr/>
                  <a:lstStyle/>
                  <a:p>
                    <a:fld id="{EDC3DC8A-E126-48F3-B43B-E684F3097BAD}" type="CATEGORYNAME">
                      <a:rPr lang="en-US"/>
                      <a:pPr/>
                      <a:t>[NOMBRE DE CATEGORÍA]</a:t>
                    </a:fld>
                    <a:r>
                      <a:rPr lang="en-US" baseline="0"/>
                      <a:t>; 43,95%</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EC20-486A-8F7E-1C5C6965C245}"/>
                </c:ext>
              </c:extLst>
            </c:dLbl>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s-E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oundRect">
                    <a:avLst/>
                  </a:prstGeom>
                  <a:noFill/>
                  <a:ln>
                    <a:noFill/>
                  </a:ln>
                </c15:spPr>
              </c:ext>
            </c:extLst>
          </c:dLbls>
          <c:cat>
            <c:strRef>
              <c:f>Hoja3!$B$23:$B$27</c:f>
              <c:strCache>
                <c:ptCount val="5"/>
                <c:pt idx="0">
                  <c:v>Leonardo Sánchez Heredero</c:v>
                </c:pt>
                <c:pt idx="1">
                  <c:v>Doble A promociones</c:v>
                </c:pt>
                <c:pt idx="2">
                  <c:v>Anangu Grup</c:v>
                </c:pt>
                <c:pt idx="3">
                  <c:v>Cartera de Inversiones Melca</c:v>
                </c:pt>
                <c:pt idx="4">
                  <c:v>Free Float</c:v>
                </c:pt>
              </c:strCache>
            </c:strRef>
          </c:cat>
          <c:val>
            <c:numRef>
              <c:f>Hoja3!$C$23:$C$27</c:f>
              <c:numCache>
                <c:formatCode>0.00%</c:formatCode>
                <c:ptCount val="5"/>
                <c:pt idx="0">
                  <c:v>0.21829999999999999</c:v>
                </c:pt>
                <c:pt idx="1">
                  <c:v>0.23799000000000001</c:v>
                </c:pt>
                <c:pt idx="2">
                  <c:v>6.1210000000000001E-2</c:v>
                </c:pt>
                <c:pt idx="3">
                  <c:v>4.5870000000000001E-2</c:v>
                </c:pt>
                <c:pt idx="4">
                  <c:v>0.43658999999999998</c:v>
                </c:pt>
              </c:numCache>
            </c:numRef>
          </c:val>
          <c:extLst>
            <c:ext xmlns:c16="http://schemas.microsoft.com/office/drawing/2014/chart" uri="{C3380CC4-5D6E-409C-BE32-E72D297353CC}">
              <c16:uniqueId val="{0000000A-EC20-486A-8F7E-1C5C6965C24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1948815862860289E-2"/>
          <c:y val="0"/>
          <c:w val="0.93610254329715903"/>
          <c:h val="0.87107242251067551"/>
        </c:manualLayout>
      </c:layout>
      <c:barChart>
        <c:barDir val="col"/>
        <c:grouping val="clustered"/>
        <c:varyColors val="0"/>
        <c:ser>
          <c:idx val="0"/>
          <c:order val="0"/>
          <c:tx>
            <c:strRef>
              <c:f>Hoja1!$B$1</c:f>
              <c:strCache>
                <c:ptCount val="1"/>
                <c:pt idx="0">
                  <c:v>FY22</c:v>
                </c:pt>
              </c:strCache>
            </c:strRef>
          </c:tx>
          <c:spPr>
            <a:solidFill>
              <a:srgbClr val="E22319"/>
            </a:solidFill>
            <a:ln w="0">
              <a:solidFill>
                <a:schemeClr val="bg1">
                  <a:lumMod val="85000"/>
                </a:schemeClr>
              </a:solidFill>
            </a:ln>
            <a:effectLst/>
          </c:spPr>
          <c:invertIfNegative val="0"/>
          <c:dLbls>
            <c:spPr>
              <a:solidFill>
                <a:srgbClr val="FAEAEC"/>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E22319"/>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Intelligent Robots</c:v>
                </c:pt>
                <c:pt idx="1">
                  <c:v>Aerospace &amp; Defense</c:v>
                </c:pt>
                <c:pt idx="2">
                  <c:v>Infraestructuras</c:v>
                </c:pt>
                <c:pt idx="3">
                  <c:v>Airtificial FY22-23</c:v>
                </c:pt>
              </c:strCache>
            </c:strRef>
          </c:cat>
          <c:val>
            <c:numRef>
              <c:f>Hoja1!$B$2:$B$5</c:f>
              <c:numCache>
                <c:formatCode>#,##0.0;\(#,##0.0\);\-</c:formatCode>
                <c:ptCount val="4"/>
                <c:pt idx="0">
                  <c:v>50.2</c:v>
                </c:pt>
                <c:pt idx="1">
                  <c:v>25.9</c:v>
                </c:pt>
                <c:pt idx="2">
                  <c:v>15.8</c:v>
                </c:pt>
                <c:pt idx="3">
                  <c:v>91.899999999999991</c:v>
                </c:pt>
              </c:numCache>
            </c:numRef>
          </c:val>
          <c:extLst>
            <c:ext xmlns:c16="http://schemas.microsoft.com/office/drawing/2014/chart" uri="{C3380CC4-5D6E-409C-BE32-E72D297353CC}">
              <c16:uniqueId val="{00000000-8026-47F0-A029-2928F23FE9FA}"/>
            </c:ext>
          </c:extLst>
        </c:ser>
        <c:ser>
          <c:idx val="1"/>
          <c:order val="1"/>
          <c:tx>
            <c:strRef>
              <c:f>Hoja1!$C$1</c:f>
              <c:strCache>
                <c:ptCount val="1"/>
                <c:pt idx="0">
                  <c:v>FY23</c:v>
                </c:pt>
              </c:strCache>
            </c:strRef>
          </c:tx>
          <c:spPr>
            <a:solidFill>
              <a:srgbClr val="263562"/>
            </a:solidFill>
            <a:ln>
              <a:noFill/>
            </a:ln>
            <a:effectLst/>
          </c:spPr>
          <c:invertIfNegative val="0"/>
          <c:dLbls>
            <c:dLbl>
              <c:idx val="1"/>
              <c:layout>
                <c:manualLayout>
                  <c:x val="7.8044152096376062E-3"/>
                  <c:y val="-1.0304940216812087E-16"/>
                </c:manualLayout>
              </c:layout>
              <c:tx>
                <c:rich>
                  <a:bodyPr/>
                  <a:lstStyle/>
                  <a:p>
                    <a:r>
                      <a:rPr lang="en-US"/>
                      <a:t>32,6</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17D3-4A7C-90C7-B5239062AA1E}"/>
                </c:ext>
              </c:extLst>
            </c:dLbl>
            <c:spPr>
              <a:solidFill>
                <a:srgbClr val="ECF0F9"/>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Intelligent Robots</c:v>
                </c:pt>
                <c:pt idx="1">
                  <c:v>Aerospace &amp; Defense</c:v>
                </c:pt>
                <c:pt idx="2">
                  <c:v>Infraestructuras</c:v>
                </c:pt>
                <c:pt idx="3">
                  <c:v>Airtificial FY22-23</c:v>
                </c:pt>
              </c:strCache>
            </c:strRef>
          </c:cat>
          <c:val>
            <c:numRef>
              <c:f>Hoja1!$C$2:$C$5</c:f>
              <c:numCache>
                <c:formatCode>#,##0.0;\(#,##0.0\);\-</c:formatCode>
                <c:ptCount val="4"/>
                <c:pt idx="0">
                  <c:v>52.2</c:v>
                </c:pt>
                <c:pt idx="1">
                  <c:v>32.6</c:v>
                </c:pt>
                <c:pt idx="2">
                  <c:v>15.3</c:v>
                </c:pt>
                <c:pt idx="3">
                  <c:v>100.10000000000001</c:v>
                </c:pt>
              </c:numCache>
            </c:numRef>
          </c:val>
          <c:extLst>
            <c:ext xmlns:c16="http://schemas.microsoft.com/office/drawing/2014/chart" uri="{C3380CC4-5D6E-409C-BE32-E72D297353CC}">
              <c16:uniqueId val="{00000001-8026-47F0-A029-2928F23FE9FA}"/>
            </c:ext>
          </c:extLst>
        </c:ser>
        <c:dLbls>
          <c:showLegendKey val="0"/>
          <c:showVal val="0"/>
          <c:showCatName val="0"/>
          <c:showSerName val="0"/>
          <c:showPercent val="0"/>
          <c:showBubbleSize val="0"/>
        </c:dLbls>
        <c:gapWidth val="219"/>
        <c:overlap val="-27"/>
        <c:axId val="1362895184"/>
        <c:axId val="1362898928"/>
        <c:extLst>
          <c:ext xmlns:c15="http://schemas.microsoft.com/office/drawing/2012/chart" uri="{02D57815-91ED-43cb-92C2-25804820EDAC}">
            <c15:filteredBarSeries>
              <c15:ser>
                <c:idx val="2"/>
                <c:order val="2"/>
                <c:tx>
                  <c:strRef>
                    <c:extLst>
                      <c:ext uri="{02D57815-91ED-43cb-92C2-25804820EDAC}">
                        <c15:formulaRef>
                          <c15:sqref>Hoja1!$D$1</c15:sqref>
                        </c15:formulaRef>
                      </c:ext>
                    </c:extLst>
                    <c:strCache>
                      <c:ptCount val="1"/>
                      <c:pt idx="0">
                        <c:v>Columna1</c:v>
                      </c:pt>
                    </c:strCache>
                  </c:strRef>
                </c:tx>
                <c:spPr>
                  <a:solidFill>
                    <a:schemeClr val="accent3"/>
                  </a:solidFill>
                  <a:ln>
                    <a:noFill/>
                  </a:ln>
                  <a:effectLst/>
                </c:spPr>
                <c:invertIfNegative val="0"/>
                <c:cat>
                  <c:strRef>
                    <c:extLst>
                      <c:ext uri="{02D57815-91ED-43cb-92C2-25804820EDAC}">
                        <c15:formulaRef>
                          <c15:sqref>Hoja1!$A$2:$A$5</c15:sqref>
                        </c15:formulaRef>
                      </c:ext>
                    </c:extLst>
                    <c:strCache>
                      <c:ptCount val="4"/>
                      <c:pt idx="0">
                        <c:v>Intelligent Robots</c:v>
                      </c:pt>
                      <c:pt idx="1">
                        <c:v>Aerospace &amp; Defense</c:v>
                      </c:pt>
                      <c:pt idx="2">
                        <c:v>Infraestructuras</c:v>
                      </c:pt>
                      <c:pt idx="3">
                        <c:v>Airtificial FY22-23</c:v>
                      </c:pt>
                    </c:strCache>
                  </c:strRef>
                </c:cat>
                <c:val>
                  <c:numRef>
                    <c:extLst>
                      <c:ext uri="{02D57815-91ED-43cb-92C2-25804820EDAC}">
                        <c15:formulaRef>
                          <c15:sqref>Hoja1!$D$2:$D$5</c15:sqref>
                        </c15:formulaRef>
                      </c:ext>
                    </c:extLst>
                    <c:numCache>
                      <c:formatCode>General</c:formatCode>
                      <c:ptCount val="4"/>
                    </c:numCache>
                  </c:numRef>
                </c:val>
                <c:extLst>
                  <c:ext xmlns:c16="http://schemas.microsoft.com/office/drawing/2014/chart" uri="{C3380CC4-5D6E-409C-BE32-E72D297353CC}">
                    <c16:uniqueId val="{00000000-AF8B-4EBF-AE30-EDB1CCF75585}"/>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Hoja1!$E$1</c15:sqref>
                        </c15:formulaRef>
                      </c:ext>
                    </c:extLst>
                    <c:strCache>
                      <c:ptCount val="1"/>
                      <c:pt idx="0">
                        <c:v>% FY21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Hoja1!$A$2:$A$5</c15:sqref>
                        </c15:formulaRef>
                      </c:ext>
                    </c:extLst>
                    <c:strCache>
                      <c:ptCount val="4"/>
                      <c:pt idx="0">
                        <c:v>Intelligent Robots</c:v>
                      </c:pt>
                      <c:pt idx="1">
                        <c:v>Aerospace &amp; Defense</c:v>
                      </c:pt>
                      <c:pt idx="2">
                        <c:v>Infraestructuras</c:v>
                      </c:pt>
                      <c:pt idx="3">
                        <c:v>Airtificial FY22-23</c:v>
                      </c:pt>
                    </c:strCache>
                  </c:strRef>
                </c:cat>
                <c:val>
                  <c:numRef>
                    <c:extLst xmlns:c15="http://schemas.microsoft.com/office/drawing/2012/chart">
                      <c:ext xmlns:c15="http://schemas.microsoft.com/office/drawing/2012/chart" uri="{02D57815-91ED-43cb-92C2-25804820EDAC}">
                        <c15:formulaRef>
                          <c15:sqref>Hoja1!$E$2:$E$5</c15:sqref>
                        </c15:formulaRef>
                      </c:ext>
                    </c:extLst>
                    <c:numCache>
                      <c:formatCode>0%</c:formatCode>
                      <c:ptCount val="4"/>
                      <c:pt idx="0">
                        <c:v>0.54624591947769319</c:v>
                      </c:pt>
                      <c:pt idx="1">
                        <c:v>0.28182807399347115</c:v>
                      </c:pt>
                      <c:pt idx="2">
                        <c:v>0.17192600652883572</c:v>
                      </c:pt>
                    </c:numCache>
                  </c:numRef>
                </c:val>
                <c:extLst xmlns:c15="http://schemas.microsoft.com/office/drawing/2012/chart">
                  <c:ext xmlns:c16="http://schemas.microsoft.com/office/drawing/2014/chart" uri="{C3380CC4-5D6E-409C-BE32-E72D297353CC}">
                    <c16:uniqueId val="{00000001-AF8B-4EBF-AE30-EDB1CCF75585}"/>
                  </c:ext>
                </c:extLst>
              </c15:ser>
            </c15:filteredBarSeries>
          </c:ext>
        </c:extLst>
      </c:barChart>
      <c:catAx>
        <c:axId val="1362895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362898928"/>
        <c:crosses val="autoZero"/>
        <c:auto val="1"/>
        <c:lblAlgn val="ctr"/>
        <c:lblOffset val="100"/>
        <c:noMultiLvlLbl val="0"/>
      </c:catAx>
      <c:valAx>
        <c:axId val="1362898928"/>
        <c:scaling>
          <c:orientation val="minMax"/>
        </c:scaling>
        <c:delete val="1"/>
        <c:axPos val="l"/>
        <c:numFmt formatCode="#,##0.0;\(#,##0.0\);\-" sourceLinked="1"/>
        <c:majorTickMark val="none"/>
        <c:minorTickMark val="none"/>
        <c:tickLblPos val="nextTo"/>
        <c:crossAx val="1362895184"/>
        <c:crosses val="autoZero"/>
        <c:crossBetween val="between"/>
      </c:valAx>
      <c:spPr>
        <a:noFill/>
        <a:ln w="0">
          <a:noFill/>
        </a:ln>
        <a:effectLst/>
      </c:spPr>
    </c:plotArea>
    <c:legend>
      <c:legendPos val="b"/>
      <c:layout>
        <c:manualLayout>
          <c:xMode val="edge"/>
          <c:yMode val="edge"/>
          <c:x val="0"/>
          <c:y val="0"/>
          <c:w val="0.16931590661029897"/>
          <c:h val="8.8009779552874021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Hoja1!$B$1</c:f>
              <c:strCache>
                <c:ptCount val="1"/>
                <c:pt idx="0">
                  <c:v>FY21</c:v>
                </c:pt>
              </c:strCache>
            </c:strRef>
          </c:tx>
          <c:spPr>
            <a:solidFill>
              <a:schemeClr val="accent1"/>
            </a:solidFill>
            <a:ln>
              <a:noFill/>
            </a:ln>
            <a:effectLst/>
          </c:spPr>
          <c:invertIfNegative val="0"/>
          <c:dPt>
            <c:idx val="0"/>
            <c:invertIfNegative val="0"/>
            <c:bubble3D val="0"/>
            <c:spPr>
              <a:solidFill>
                <a:srgbClr val="E22319"/>
              </a:solidFill>
              <a:ln>
                <a:noFill/>
              </a:ln>
              <a:effectLst/>
            </c:spPr>
            <c:extLst>
              <c:ext xmlns:c16="http://schemas.microsoft.com/office/drawing/2014/chart" uri="{C3380CC4-5D6E-409C-BE32-E72D297353CC}">
                <c16:uniqueId val="{00000001-99F4-499D-8936-C148747246A4}"/>
              </c:ext>
            </c:extLst>
          </c:dPt>
          <c:dPt>
            <c:idx val="1"/>
            <c:invertIfNegative val="0"/>
            <c:bubble3D val="0"/>
            <c:spPr>
              <a:solidFill>
                <a:srgbClr val="002060"/>
              </a:solidFill>
              <a:ln>
                <a:noFill/>
              </a:ln>
              <a:effectLst/>
            </c:spPr>
            <c:extLst>
              <c:ext xmlns:c16="http://schemas.microsoft.com/office/drawing/2014/chart" uri="{C3380CC4-5D6E-409C-BE32-E72D297353CC}">
                <c16:uniqueId val="{00000003-99F4-499D-8936-C148747246A4}"/>
              </c:ext>
            </c:extLst>
          </c:dPt>
          <c:dPt>
            <c:idx val="2"/>
            <c:invertIfNegative val="0"/>
            <c:bubble3D val="0"/>
            <c:spPr>
              <a:solidFill>
                <a:schemeClr val="bg1"/>
              </a:solidFill>
              <a:ln>
                <a:noFill/>
              </a:ln>
              <a:effectLst/>
            </c:spPr>
            <c:extLst>
              <c:ext xmlns:c16="http://schemas.microsoft.com/office/drawing/2014/chart" uri="{C3380CC4-5D6E-409C-BE32-E72D297353CC}">
                <c16:uniqueId val="{00000005-99F4-499D-8936-C148747246A4}"/>
              </c:ext>
            </c:extLst>
          </c:dPt>
          <c:dPt>
            <c:idx val="3"/>
            <c:invertIfNegative val="0"/>
            <c:bubble3D val="0"/>
            <c:spPr>
              <a:solidFill>
                <a:srgbClr val="263562"/>
              </a:solidFill>
              <a:ln>
                <a:noFill/>
              </a:ln>
              <a:effectLst/>
            </c:spPr>
            <c:extLst>
              <c:ext xmlns:c16="http://schemas.microsoft.com/office/drawing/2014/chart" uri="{C3380CC4-5D6E-409C-BE32-E72D297353CC}">
                <c16:uniqueId val="{00000007-99F4-499D-8936-C148747246A4}"/>
              </c:ext>
            </c:extLst>
          </c:dPt>
          <c:dPt>
            <c:idx val="4"/>
            <c:invertIfNegative val="0"/>
            <c:bubble3D val="0"/>
            <c:spPr>
              <a:solidFill>
                <a:srgbClr val="263562"/>
              </a:solidFill>
              <a:ln>
                <a:noFill/>
              </a:ln>
              <a:effectLst/>
            </c:spPr>
            <c:extLst>
              <c:ext xmlns:c16="http://schemas.microsoft.com/office/drawing/2014/chart" uri="{C3380CC4-5D6E-409C-BE32-E72D297353CC}">
                <c16:uniqueId val="{00000009-99F4-499D-8936-C148747246A4}"/>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9F4-499D-8936-C148747246A4}"/>
                </c:ext>
              </c:extLst>
            </c:dLbl>
            <c:dLbl>
              <c:idx val="1"/>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9F4-499D-8936-C148747246A4}"/>
                </c:ext>
              </c:extLst>
            </c:dLbl>
            <c:dLbl>
              <c:idx val="3"/>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9F4-499D-8936-C148747246A4}"/>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9F4-499D-8936-C148747246A4}"/>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Ingresos FY22</c:v>
                </c:pt>
                <c:pt idx="1">
                  <c:v>Ingresos FY23</c:v>
                </c:pt>
              </c:strCache>
            </c:strRef>
          </c:cat>
          <c:val>
            <c:numRef>
              <c:f>Hoja1!$B$2:$B$3</c:f>
              <c:numCache>
                <c:formatCode>General</c:formatCode>
                <c:ptCount val="2"/>
                <c:pt idx="0">
                  <c:v>91.9</c:v>
                </c:pt>
                <c:pt idx="1">
                  <c:v>100.1</c:v>
                </c:pt>
              </c:numCache>
            </c:numRef>
          </c:val>
          <c:extLst>
            <c:ext xmlns:c16="http://schemas.microsoft.com/office/drawing/2014/chart" uri="{C3380CC4-5D6E-409C-BE32-E72D297353CC}">
              <c16:uniqueId val="{0000000A-99F4-499D-8936-C148747246A4}"/>
            </c:ext>
          </c:extLst>
        </c:ser>
        <c:dLbls>
          <c:showLegendKey val="0"/>
          <c:showVal val="0"/>
          <c:showCatName val="0"/>
          <c:showSerName val="0"/>
          <c:showPercent val="0"/>
          <c:showBubbleSize val="0"/>
        </c:dLbls>
        <c:gapWidth val="150"/>
        <c:overlap val="100"/>
        <c:axId val="1471398208"/>
        <c:axId val="1471400288"/>
      </c:barChart>
      <c:catAx>
        <c:axId val="1471398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100"/>
        <c:noMultiLvlLbl val="0"/>
      </c:catAx>
      <c:valAx>
        <c:axId val="1471400288"/>
        <c:scaling>
          <c:orientation val="minMax"/>
        </c:scaling>
        <c:delete val="1"/>
        <c:axPos val="l"/>
        <c:numFmt formatCode="General" sourceLinked="1"/>
        <c:majorTickMark val="none"/>
        <c:minorTickMark val="none"/>
        <c:tickLblPos val="nextTo"/>
        <c:crossAx val="1471398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0079373078867523E-2"/>
          <c:y val="1.7682710903456574E-2"/>
          <c:w val="0.98992062692113247"/>
          <c:h val="0.83035060445217457"/>
        </c:manualLayout>
      </c:layout>
      <c:barChart>
        <c:barDir val="col"/>
        <c:grouping val="stacked"/>
        <c:varyColors val="0"/>
        <c:ser>
          <c:idx val="0"/>
          <c:order val="0"/>
          <c:tx>
            <c:strRef>
              <c:f>Hoja1!$B$1</c:f>
              <c:strCache>
                <c:ptCount val="1"/>
                <c:pt idx="0">
                  <c:v>Columna3</c:v>
                </c:pt>
              </c:strCache>
            </c:strRef>
          </c:tx>
          <c:spPr>
            <a:solidFill>
              <a:srgbClr val="FF0000"/>
            </a:solidFill>
            <a:ln>
              <a:solidFill>
                <a:schemeClr val="bg1"/>
              </a:solidFill>
            </a:ln>
            <a:effectLst/>
          </c:spPr>
          <c:invertIfNegative val="0"/>
          <c:dPt>
            <c:idx val="0"/>
            <c:invertIfNegative val="0"/>
            <c:bubble3D val="0"/>
            <c:spPr>
              <a:solidFill>
                <a:schemeClr val="bg1">
                  <a:lumMod val="75000"/>
                </a:schemeClr>
              </a:solidFill>
              <a:ln>
                <a:solidFill>
                  <a:schemeClr val="bg1"/>
                </a:solidFill>
              </a:ln>
              <a:effectLst/>
            </c:spPr>
            <c:extLst>
              <c:ext xmlns:c16="http://schemas.microsoft.com/office/drawing/2014/chart" uri="{C3380CC4-5D6E-409C-BE32-E72D297353CC}">
                <c16:uniqueId val="{00000001-8751-42B3-8C4F-F5B1A8CC809C}"/>
              </c:ext>
            </c:extLst>
          </c:dPt>
          <c:dPt>
            <c:idx val="1"/>
            <c:invertIfNegative val="0"/>
            <c:bubble3D val="0"/>
            <c:spPr>
              <a:solidFill>
                <a:srgbClr val="FF0000"/>
              </a:solidFill>
              <a:ln>
                <a:solidFill>
                  <a:schemeClr val="bg1"/>
                </a:solidFill>
              </a:ln>
              <a:effectLst/>
            </c:spPr>
            <c:extLst>
              <c:ext xmlns:c16="http://schemas.microsoft.com/office/drawing/2014/chart" uri="{C3380CC4-5D6E-409C-BE32-E72D297353CC}">
                <c16:uniqueId val="{00000003-8751-42B3-8C4F-F5B1A8CC809C}"/>
              </c:ext>
            </c:extLst>
          </c:dPt>
          <c:dPt>
            <c:idx val="2"/>
            <c:invertIfNegative val="0"/>
            <c:bubble3D val="0"/>
            <c:spPr>
              <a:solidFill>
                <a:srgbClr val="002060"/>
              </a:solidFill>
              <a:ln>
                <a:solidFill>
                  <a:schemeClr val="bg1"/>
                </a:solidFill>
              </a:ln>
              <a:effectLst/>
            </c:spPr>
            <c:extLst>
              <c:ext xmlns:c16="http://schemas.microsoft.com/office/drawing/2014/chart" uri="{C3380CC4-5D6E-409C-BE32-E72D297353CC}">
                <c16:uniqueId val="{00000005-8751-42B3-8C4F-F5B1A8CC809C}"/>
              </c:ext>
            </c:extLst>
          </c:dPt>
          <c:dPt>
            <c:idx val="3"/>
            <c:invertIfNegative val="0"/>
            <c:bubble3D val="0"/>
            <c:spPr>
              <a:solidFill>
                <a:srgbClr val="FF0000"/>
              </a:solidFill>
              <a:ln>
                <a:solidFill>
                  <a:schemeClr val="bg1"/>
                </a:solidFill>
              </a:ln>
              <a:effectLst/>
            </c:spPr>
            <c:extLst>
              <c:ext xmlns:c16="http://schemas.microsoft.com/office/drawing/2014/chart" uri="{C3380CC4-5D6E-409C-BE32-E72D297353CC}">
                <c16:uniqueId val="{00000009-8751-42B3-8C4F-F5B1A8CC809C}"/>
              </c:ext>
            </c:extLst>
          </c:dPt>
          <c:dPt>
            <c:idx val="4"/>
            <c:invertIfNegative val="0"/>
            <c:bubble3D val="0"/>
            <c:spPr>
              <a:solidFill>
                <a:srgbClr val="FF0000"/>
              </a:solidFill>
              <a:ln>
                <a:solidFill>
                  <a:schemeClr val="bg1"/>
                </a:solidFill>
              </a:ln>
              <a:effectLst/>
            </c:spPr>
            <c:extLst>
              <c:ext xmlns:c16="http://schemas.microsoft.com/office/drawing/2014/chart" uri="{C3380CC4-5D6E-409C-BE32-E72D297353CC}">
                <c16:uniqueId val="{0000000B-8751-42B3-8C4F-F5B1A8CC809C}"/>
              </c:ext>
            </c:extLst>
          </c:dPt>
          <c:dPt>
            <c:idx val="5"/>
            <c:invertIfNegative val="0"/>
            <c:bubble3D val="0"/>
            <c:spPr>
              <a:solidFill>
                <a:srgbClr val="FF0000"/>
              </a:solidFill>
              <a:ln>
                <a:solidFill>
                  <a:schemeClr val="bg1"/>
                </a:solidFill>
              </a:ln>
              <a:effectLst/>
            </c:spPr>
            <c:extLst>
              <c:ext xmlns:c16="http://schemas.microsoft.com/office/drawing/2014/chart" uri="{C3380CC4-5D6E-409C-BE32-E72D297353CC}">
                <c16:uniqueId val="{0000000D-8751-42B3-8C4F-F5B1A8CC809C}"/>
              </c:ext>
            </c:extLst>
          </c:dPt>
          <c:dPt>
            <c:idx val="6"/>
            <c:invertIfNegative val="0"/>
            <c:bubble3D val="0"/>
            <c:spPr>
              <a:solidFill>
                <a:srgbClr val="FF0000"/>
              </a:solidFill>
              <a:ln>
                <a:solidFill>
                  <a:schemeClr val="bg1"/>
                </a:solidFill>
              </a:ln>
              <a:effectLst/>
            </c:spPr>
            <c:extLst>
              <c:ext xmlns:c16="http://schemas.microsoft.com/office/drawing/2014/chart" uri="{C3380CC4-5D6E-409C-BE32-E72D297353CC}">
                <c16:uniqueId val="{0000000F-8751-42B3-8C4F-F5B1A8CC809C}"/>
              </c:ext>
            </c:extLst>
          </c:dPt>
          <c:dLbls>
            <c:dLbl>
              <c:idx val="0"/>
              <c:layout>
                <c:manualLayout>
                  <c:x val="2.519843269716869E-3"/>
                  <c:y val="-7.0730843613826408E-2"/>
                </c:manualLayout>
              </c:layout>
              <c:tx>
                <c:rich>
                  <a:bodyPr rot="0" spcFirstLastPara="1" vertOverflow="ellipsis" vert="horz" wrap="square" lIns="38100" tIns="19050" rIns="38100" bIns="19050" anchor="ctr" anchorCtr="1">
                    <a:spAutoFit/>
                  </a:bodyPr>
                  <a:lstStyle/>
                  <a:p>
                    <a:pPr>
                      <a:defRPr lang="en-US" sz="1000" b="1" i="0" u="none" strike="noStrike" kern="1200" baseline="0">
                        <a:solidFill>
                          <a:schemeClr val="bg1"/>
                        </a:solidFill>
                        <a:latin typeface="Montserrat" panose="00000500000000000000" pitchFamily="2" charset="0"/>
                        <a:ea typeface="+mn-ea"/>
                        <a:cs typeface="+mn-cs"/>
                      </a:defRPr>
                    </a:pPr>
                    <a:fld id="{18BC6995-BAC1-4B94-BB7F-2B3C324560FA}" type="VALUE">
                      <a:rPr lang="en-US" sz="1000" b="1" i="0" u="none" strike="noStrike" kern="1200" baseline="0">
                        <a:solidFill>
                          <a:schemeClr val="bg1"/>
                        </a:solidFill>
                        <a:latin typeface="Montserrat" panose="00000500000000000000" pitchFamily="2" charset="0"/>
                        <a:ea typeface="+mn-ea"/>
                        <a:cs typeface="+mn-cs"/>
                      </a:rPr>
                      <a:pPr>
                        <a:defRPr lang="en-US" sz="1000" b="1">
                          <a:solidFill>
                            <a:schemeClr val="bg1"/>
                          </a:solidFill>
                          <a:latin typeface="Montserrat" panose="00000500000000000000" pitchFamily="2" charset="0"/>
                        </a:defRPr>
                      </a:pPr>
                      <a:t>[VALOR]</a:t>
                    </a:fld>
                    <a:endParaRPr lang="es-ES"/>
                  </a:p>
                </c:rich>
              </c:tx>
              <c:numFmt formatCode="#,##0.0;\(#,##0.0\);\-" sourceLinked="0"/>
              <c:spPr>
                <a:noFill/>
                <a:ln>
                  <a:noFill/>
                </a:ln>
                <a:effectLst/>
              </c:spPr>
              <c:txPr>
                <a:bodyPr rot="0" spcFirstLastPara="1" vertOverflow="ellipsis" vert="horz" wrap="square" lIns="38100" tIns="19050" rIns="38100" bIns="19050" anchor="ctr" anchorCtr="1">
                  <a:spAutoFit/>
                </a:bodyPr>
                <a:lstStyle/>
                <a:p>
                  <a:pPr>
                    <a:defRPr lang="en-US"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8751-42B3-8C4F-F5B1A8CC809C}"/>
                </c:ext>
              </c:extLst>
            </c:dLbl>
            <c:dLbl>
              <c:idx val="1"/>
              <c:tx>
                <c:rich>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fld id="{7BEC4D50-C3F4-464B-8028-54EEC96D8B5D}" type="VALUE">
                      <a:rPr lang="en-US" dirty="0">
                        <a:solidFill>
                          <a:schemeClr val="bg1"/>
                        </a:solidFill>
                      </a:rPr>
                      <a:pPr>
                        <a:defRPr sz="1000" b="1">
                          <a:solidFill>
                            <a:schemeClr val="accent1">
                              <a:lumMod val="50000"/>
                            </a:schemeClr>
                          </a:solidFill>
                          <a:latin typeface="Montserrat" panose="00000500000000000000" pitchFamily="2" charset="0"/>
                        </a:defRPr>
                      </a:pPr>
                      <a:t>[VALOR]</a:t>
                    </a:fld>
                    <a:endParaRPr lang="es-ES"/>
                  </a:p>
                </c:rich>
              </c:tx>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8751-42B3-8C4F-F5B1A8CC809C}"/>
                </c:ext>
              </c:extLst>
            </c:dLbl>
            <c:dLbl>
              <c:idx val="2"/>
              <c:tx>
                <c:rich>
                  <a:bodyPr/>
                  <a:lstStyle/>
                  <a:p>
                    <a:fld id="{6B8CDCC6-3309-4782-8BD9-CD27967E2897}" type="VALUE">
                      <a:rPr lang="en-US">
                        <a:solidFill>
                          <a:schemeClr val="bg1"/>
                        </a:solidFill>
                      </a:rPr>
                      <a:pPr/>
                      <a:t>[VALOR]</a:t>
                    </a:fld>
                    <a:endParaRPr lang="es-E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8751-42B3-8C4F-F5B1A8CC809C}"/>
                </c:ext>
              </c:extLst>
            </c:dLbl>
            <c:dLbl>
              <c:idx val="3"/>
              <c:tx>
                <c:rich>
                  <a:bodyPr/>
                  <a:lstStyle/>
                  <a:p>
                    <a:r>
                      <a:rPr lang="en-US">
                        <a:solidFill>
                          <a:schemeClr val="accent1">
                            <a:lumMod val="50000"/>
                          </a:schemeClr>
                        </a:solidFill>
                      </a:rPr>
                      <a:t>-</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8751-42B3-8C4F-F5B1A8CC809C}"/>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751-42B3-8C4F-F5B1A8CC809C}"/>
                </c:ext>
              </c:extLst>
            </c:dLbl>
            <c:dLbl>
              <c:idx val="6"/>
              <c:tx>
                <c:rich>
                  <a:bodyPr/>
                  <a:lstStyle/>
                  <a:p>
                    <a:r>
                      <a:rPr lang="en-US"/>
                      <a:t>3,5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8751-42B3-8C4F-F5B1A8CC809C}"/>
                </c:ext>
              </c:extLst>
            </c:dLbl>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EBITDA FY21</c:v>
                </c:pt>
                <c:pt idx="1">
                  <c:v>EBITDA FY22</c:v>
                </c:pt>
                <c:pt idx="2">
                  <c:v>EBITDA FY23</c:v>
                </c:pt>
              </c:strCache>
            </c:strRef>
          </c:cat>
          <c:val>
            <c:numRef>
              <c:f>Hoja1!$B$2:$B$4</c:f>
              <c:numCache>
                <c:formatCode>#,##0.0</c:formatCode>
                <c:ptCount val="3"/>
                <c:pt idx="0">
                  <c:v>-4.5999999999999996</c:v>
                </c:pt>
                <c:pt idx="1">
                  <c:v>3.5</c:v>
                </c:pt>
                <c:pt idx="2">
                  <c:v>6.3</c:v>
                </c:pt>
              </c:numCache>
            </c:numRef>
          </c:val>
          <c:extLst>
            <c:ext xmlns:c16="http://schemas.microsoft.com/office/drawing/2014/chart" uri="{C3380CC4-5D6E-409C-BE32-E72D297353CC}">
              <c16:uniqueId val="{00000010-8751-42B3-8C4F-F5B1A8CC809C}"/>
            </c:ext>
          </c:extLst>
        </c:ser>
        <c:ser>
          <c:idx val="1"/>
          <c:order val="1"/>
          <c:tx>
            <c:strRef>
              <c:f>Hoja1!$C$1</c:f>
              <c:strCache>
                <c:ptCount val="1"/>
                <c:pt idx="0">
                  <c:v>Columna1</c:v>
                </c:pt>
              </c:strCache>
            </c:strRef>
          </c:tx>
          <c:spPr>
            <a:solidFill>
              <a:srgbClr val="EAA8B0"/>
            </a:solidFill>
            <a:ln>
              <a:noFill/>
            </a:ln>
            <a:effectLst/>
          </c:spPr>
          <c:invertIfNegative val="0"/>
          <c:dPt>
            <c:idx val="1"/>
            <c:invertIfNegative val="0"/>
            <c:bubble3D val="0"/>
            <c:spPr>
              <a:solidFill>
                <a:srgbClr val="EAA8B0"/>
              </a:solidFill>
              <a:ln>
                <a:noFill/>
              </a:ln>
              <a:effectLst/>
            </c:spPr>
            <c:extLst>
              <c:ext xmlns:c16="http://schemas.microsoft.com/office/drawing/2014/chart" uri="{C3380CC4-5D6E-409C-BE32-E72D297353CC}">
                <c16:uniqueId val="{00000012-8751-42B3-8C4F-F5B1A8CC809C}"/>
              </c:ext>
            </c:extLst>
          </c:dPt>
          <c:dPt>
            <c:idx val="2"/>
            <c:invertIfNegative val="0"/>
            <c:bubble3D val="0"/>
            <c:spPr>
              <a:solidFill>
                <a:srgbClr val="B4C7E7"/>
              </a:solidFill>
              <a:ln>
                <a:noFill/>
              </a:ln>
              <a:effectLst/>
            </c:spPr>
            <c:extLst>
              <c:ext xmlns:c16="http://schemas.microsoft.com/office/drawing/2014/chart" uri="{C3380CC4-5D6E-409C-BE32-E72D297353CC}">
                <c16:uniqueId val="{00000014-8751-42B3-8C4F-F5B1A8CC809C}"/>
              </c:ext>
            </c:extLst>
          </c:dPt>
          <c:dPt>
            <c:idx val="5"/>
            <c:invertIfNegative val="0"/>
            <c:bubble3D val="0"/>
            <c:spPr>
              <a:solidFill>
                <a:schemeClr val="accent1">
                  <a:lumMod val="40000"/>
                  <a:lumOff val="60000"/>
                </a:schemeClr>
              </a:solidFill>
              <a:ln>
                <a:noFill/>
              </a:ln>
              <a:effectLst/>
            </c:spPr>
            <c:extLst>
              <c:ext xmlns:c16="http://schemas.microsoft.com/office/drawing/2014/chart" uri="{C3380CC4-5D6E-409C-BE32-E72D297353CC}">
                <c16:uniqueId val="{00000018-8751-42B3-8C4F-F5B1A8CC809C}"/>
              </c:ext>
            </c:extLst>
          </c:dPt>
          <c:dLbls>
            <c:dLbl>
              <c:idx val="1"/>
              <c:layout>
                <c:manualLayout>
                  <c:x val="0"/>
                  <c:y val="-9.43931784747489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8751-42B3-8C4F-F5B1A8CC809C}"/>
                </c:ext>
              </c:extLst>
            </c:dLbl>
            <c:dLbl>
              <c:idx val="2"/>
              <c:layout>
                <c:manualLayout>
                  <c:x val="-2.5198432697168807E-3"/>
                  <c:y val="6.23030129761394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8751-42B3-8C4F-F5B1A8CC809C}"/>
                </c:ext>
              </c:extLst>
            </c:dLbl>
            <c:dLbl>
              <c:idx val="5"/>
              <c:layout>
                <c:manualLayout>
                  <c:x val="1.2599315555012253E-2"/>
                  <c:y val="4.7452206764387793E-2"/>
                </c:manualLayout>
              </c:layout>
              <c:tx>
                <c:rich>
                  <a:bodyPr rot="0" spcFirstLastPara="1" vertOverflow="ellipsis" vert="horz" wrap="square" lIns="38100" tIns="19050" rIns="38100" bIns="19050" anchor="ctr" anchorCtr="1">
                    <a:no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r>
                      <a:rPr lang="en-US">
                        <a:solidFill>
                          <a:schemeClr val="accent1">
                            <a:lumMod val="50000"/>
                          </a:schemeClr>
                        </a:solidFill>
                      </a:rPr>
                      <a:t>(</a:t>
                    </a:r>
                    <a:fld id="{D08DBC8E-6EE3-47EF-904E-A6F6E37A8811}" type="VALUE">
                      <a:rPr lang="en-US" smtClean="0">
                        <a:solidFill>
                          <a:schemeClr val="accent1">
                            <a:lumMod val="50000"/>
                          </a:schemeClr>
                        </a:solidFill>
                      </a:rPr>
                      <a:pPr>
                        <a:defRPr sz="1000" b="1">
                          <a:solidFill>
                            <a:schemeClr val="accent1">
                              <a:lumMod val="50000"/>
                            </a:schemeClr>
                          </a:solidFill>
                          <a:latin typeface="Montserrat" panose="00000500000000000000" pitchFamily="2" charset="0"/>
                        </a:defRPr>
                      </a:pPr>
                      <a:t>[VALOR]</a:t>
                    </a:fld>
                    <a:r>
                      <a:rPr lang="en-US">
                        <a:solidFill>
                          <a:schemeClr val="accent1">
                            <a:lumMod val="50000"/>
                          </a:schemeClr>
                        </a:solidFill>
                      </a:rPr>
                      <a:t>)</a:t>
                    </a:r>
                  </a:p>
                </c:rich>
              </c:tx>
              <c:numFmt formatCode="#,##0.0;\(#,##0.0\);\-" sourceLinked="0"/>
              <c:spPr>
                <a:solidFill>
                  <a:srgbClr val="E5EBF7"/>
                </a:solid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8.139093761185523E-2"/>
                      <c:h val="8.5633202015943169E-2"/>
                    </c:manualLayout>
                  </c15:layout>
                  <c15:dlblFieldTable/>
                  <c15:showDataLabelsRange val="0"/>
                </c:ext>
                <c:ext xmlns:c16="http://schemas.microsoft.com/office/drawing/2014/chart" uri="{C3380CC4-5D6E-409C-BE32-E72D297353CC}">
                  <c16:uniqueId val="{00000018-8751-42B3-8C4F-F5B1A8CC809C}"/>
                </c:ext>
              </c:extLst>
            </c:dLbl>
            <c:numFmt formatCode="#,##0.0;\(#,##0.0\);\-" sourceLinked="0"/>
            <c:spPr>
              <a:solidFill>
                <a:srgbClr val="E5EBF7"/>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Hoja1!$A$2:$A$4</c:f>
              <c:strCache>
                <c:ptCount val="3"/>
                <c:pt idx="0">
                  <c:v>EBITDA FY21</c:v>
                </c:pt>
                <c:pt idx="1">
                  <c:v>EBITDA FY22</c:v>
                </c:pt>
                <c:pt idx="2">
                  <c:v>EBITDA FY23</c:v>
                </c:pt>
              </c:strCache>
            </c:strRef>
          </c:cat>
          <c:val>
            <c:numRef>
              <c:f>Hoja1!$C$2:$C$5</c:f>
              <c:numCache>
                <c:formatCode>General</c:formatCode>
                <c:ptCount val="3"/>
              </c:numCache>
            </c:numRef>
          </c:val>
          <c:extLst>
            <c:ext xmlns:c16="http://schemas.microsoft.com/office/drawing/2014/chart" uri="{C3380CC4-5D6E-409C-BE32-E72D297353CC}">
              <c16:uniqueId val="{00000019-8751-42B3-8C4F-F5B1A8CC809C}"/>
            </c:ext>
          </c:extLst>
        </c:ser>
        <c:dLbls>
          <c:showLegendKey val="0"/>
          <c:showVal val="0"/>
          <c:showCatName val="0"/>
          <c:showSerName val="0"/>
          <c:showPercent val="0"/>
          <c:showBubbleSize val="0"/>
        </c:dLbls>
        <c:gapWidth val="100"/>
        <c:overlap val="100"/>
        <c:axId val="1471398208"/>
        <c:axId val="1471400288"/>
      </c:barChart>
      <c:catAx>
        <c:axId val="1471398208"/>
        <c:scaling>
          <c:orientation val="minMax"/>
        </c:scaling>
        <c:delete val="0"/>
        <c:axPos val="b"/>
        <c:numFmt formatCode="General" sourceLinked="1"/>
        <c:majorTickMark val="out"/>
        <c:minorTickMark val="none"/>
        <c:tickLblPos val="low"/>
        <c:spPr>
          <a:noFill/>
          <a:ln w="9525" cap="flat" cmpd="sng" algn="ctr">
            <a:solidFill>
              <a:schemeClr val="tx1">
                <a:lumMod val="15000"/>
                <a:lumOff val="85000"/>
              </a:schemeClr>
            </a:solidFill>
            <a:round/>
          </a:ln>
          <a:effectLst/>
        </c:spPr>
        <c:txPr>
          <a:bodyPr rot="0" spcFirstLastPara="1" vertOverflow="ellipsis" wrap="square" anchor="b" anchorCtr="0"/>
          <a:lstStyle/>
          <a:p>
            <a:pPr algn="just">
              <a:defRPr sz="800" b="0" i="0" u="none" strike="noStrike" kern="1200" baseline="0">
                <a:ln>
                  <a:noFill/>
                </a:ln>
                <a:solidFill>
                  <a:schemeClr val="tx1">
                    <a:lumMod val="65000"/>
                    <a:lumOff val="35000"/>
                  </a:schemeClr>
                </a:solidFill>
                <a:latin typeface="Montserrat" panose="00000500000000000000" pitchFamily="2" charset="0"/>
                <a:ea typeface="+mn-ea"/>
                <a:cs typeface="+mn-cs"/>
              </a:defRPr>
            </a:pPr>
            <a:endParaRPr lang="es-ES"/>
          </a:p>
        </c:txPr>
        <c:crossAx val="1471400288"/>
        <c:crosses val="autoZero"/>
        <c:auto val="1"/>
        <c:lblAlgn val="ctr"/>
        <c:lblOffset val="200"/>
        <c:noMultiLvlLbl val="0"/>
      </c:catAx>
      <c:valAx>
        <c:axId val="1471400288"/>
        <c:scaling>
          <c:orientation val="minMax"/>
        </c:scaling>
        <c:delete val="1"/>
        <c:axPos val="l"/>
        <c:numFmt formatCode="#,##0.0" sourceLinked="1"/>
        <c:majorTickMark val="none"/>
        <c:minorTickMark val="none"/>
        <c:tickLblPos val="nextTo"/>
        <c:crossAx val="147139820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935429232678733E-2"/>
          <c:y val="0.26241189941063064"/>
          <c:w val="0.93610254329715903"/>
          <c:h val="0.50053369076396637"/>
        </c:manualLayout>
      </c:layout>
      <c:barChart>
        <c:barDir val="col"/>
        <c:grouping val="clustered"/>
        <c:varyColors val="0"/>
        <c:ser>
          <c:idx val="0"/>
          <c:order val="0"/>
          <c:tx>
            <c:strRef>
              <c:f>Hoja1!$B$1</c:f>
              <c:strCache>
                <c:ptCount val="1"/>
                <c:pt idx="0">
                  <c:v>FY22</c:v>
                </c:pt>
              </c:strCache>
            </c:strRef>
          </c:tx>
          <c:spPr>
            <a:solidFill>
              <a:srgbClr val="E22319"/>
            </a:solidFill>
            <a:ln w="0">
              <a:solidFill>
                <a:schemeClr val="bg1">
                  <a:lumMod val="85000"/>
                </a:schemeClr>
              </a:solidFill>
            </a:ln>
            <a:effectLst/>
          </c:spPr>
          <c:invertIfNegative val="0"/>
          <c:dLbls>
            <c:dLbl>
              <c:idx val="1"/>
              <c:layout>
                <c:manualLayout>
                  <c:x val="0"/>
                  <c:y val="-3.37256484884536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705-477C-B2FF-05B12931D21E}"/>
                </c:ext>
              </c:extLst>
            </c:dLbl>
            <c:dLbl>
              <c:idx val="2"/>
              <c:layout>
                <c:manualLayout>
                  <c:x val="-2.4691338822716963E-3"/>
                  <c:y val="-5.618285851869161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705-477C-B2FF-05B12931D21E}"/>
                </c:ext>
              </c:extLst>
            </c:dLbl>
            <c:dLbl>
              <c:idx val="3"/>
              <c:layout>
                <c:manualLayout>
                  <c:x val="-1.2345669411358572E-2"/>
                  <c:y val="-1.68617152092919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705-477C-B2FF-05B12931D21E}"/>
                </c:ext>
              </c:extLst>
            </c:dLbl>
            <c:dLbl>
              <c:idx val="4"/>
              <c:layout>
                <c:manualLayout>
                  <c:x val="-1.2345669411359388E-3"/>
                  <c:y val="1.4175575730615373E-2"/>
                </c:manualLayout>
              </c:layout>
              <c:numFmt formatCode="#,##0.0;\(#,##0.0\)" sourceLinked="0"/>
              <c:spPr>
                <a:solidFill>
                  <a:srgbClr val="FAEAEC"/>
                </a:solidFill>
                <a:ln>
                  <a:noFill/>
                </a:ln>
                <a:effectLst/>
              </c:spPr>
              <c:txPr>
                <a:bodyPr rot="0" spcFirstLastPara="1" vertOverflow="ellipsis" vert="horz" wrap="square" lIns="38100" tIns="19050" rIns="38100" bIns="190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b="1" i="0" u="none" strike="noStrike" kern="1200" baseline="0">
                      <a:solidFill>
                        <a:srgbClr val="C00000"/>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6.6320936077817763E-2"/>
                      <c:h val="8.0277494229273549E-2"/>
                    </c:manualLayout>
                  </c15:layout>
                </c:ext>
                <c:ext xmlns:c16="http://schemas.microsoft.com/office/drawing/2014/chart" uri="{C3380CC4-5D6E-409C-BE32-E72D297353CC}">
                  <c16:uniqueId val="{00000005-0705-477C-B2FF-05B12931D21E}"/>
                </c:ext>
              </c:extLst>
            </c:dLbl>
            <c:numFmt formatCode="#,##0.0;\(#,##0.0\)" sourceLinked="0"/>
            <c:spPr>
              <a:solidFill>
                <a:srgbClr val="FAEAEC"/>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C00000"/>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Intelligent Robots</c:v>
                </c:pt>
                <c:pt idx="1">
                  <c:v>Aerospace &amp; Defense</c:v>
                </c:pt>
                <c:pt idx="2">
                  <c:v>Infraestructuras</c:v>
                </c:pt>
                <c:pt idx="3">
                  <c:v>Corporativo</c:v>
                </c:pt>
                <c:pt idx="4">
                  <c:v>Airtificial FY22-23</c:v>
                </c:pt>
              </c:strCache>
            </c:strRef>
          </c:cat>
          <c:val>
            <c:numRef>
              <c:f>Hoja1!$B$2:$B$6</c:f>
              <c:numCache>
                <c:formatCode>#,##0.0;\(#,##0.0\);\-</c:formatCode>
                <c:ptCount val="5"/>
                <c:pt idx="0">
                  <c:v>3.6</c:v>
                </c:pt>
                <c:pt idx="1">
                  <c:v>2</c:v>
                </c:pt>
                <c:pt idx="2">
                  <c:v>0.8</c:v>
                </c:pt>
                <c:pt idx="3">
                  <c:v>-2.9</c:v>
                </c:pt>
                <c:pt idx="4">
                  <c:v>3.4999999999999996</c:v>
                </c:pt>
              </c:numCache>
            </c:numRef>
          </c:val>
          <c:extLst>
            <c:ext xmlns:c16="http://schemas.microsoft.com/office/drawing/2014/chart" uri="{C3380CC4-5D6E-409C-BE32-E72D297353CC}">
              <c16:uniqueId val="{00000000-8026-47F0-A029-2928F23FE9FA}"/>
            </c:ext>
          </c:extLst>
        </c:ser>
        <c:ser>
          <c:idx val="1"/>
          <c:order val="1"/>
          <c:tx>
            <c:strRef>
              <c:f>Hoja1!$C$1</c:f>
              <c:strCache>
                <c:ptCount val="1"/>
                <c:pt idx="0">
                  <c:v>FY23</c:v>
                </c:pt>
              </c:strCache>
            </c:strRef>
          </c:tx>
          <c:spPr>
            <a:solidFill>
              <a:srgbClr val="263562"/>
            </a:solidFill>
            <a:ln>
              <a:noFill/>
            </a:ln>
            <a:effectLst/>
          </c:spPr>
          <c:invertIfNegative val="0"/>
          <c:dLbls>
            <c:dLbl>
              <c:idx val="0"/>
              <c:layout>
                <c:manualLayout>
                  <c:x val="9.7209995365027423E-8"/>
                  <c:y val="-1.6862824244226818E-2"/>
                </c:manualLayout>
              </c:layout>
              <c:showLegendKey val="0"/>
              <c:showVal val="1"/>
              <c:showCatName val="0"/>
              <c:showSerName val="0"/>
              <c:showPercent val="0"/>
              <c:showBubbleSize val="0"/>
              <c:extLst>
                <c:ext xmlns:c15="http://schemas.microsoft.com/office/drawing/2012/chart" uri="{CE6537A1-D6FC-4f65-9D91-7224C49458BB}">
                  <c15:layout>
                    <c:manualLayout>
                      <c:w val="5.6148104482858369E-2"/>
                      <c:h val="8.5382100089935062E-2"/>
                    </c:manualLayout>
                  </c15:layout>
                </c:ext>
                <c:ext xmlns:c16="http://schemas.microsoft.com/office/drawing/2014/chart" uri="{C3380CC4-5D6E-409C-BE32-E72D297353CC}">
                  <c16:uniqueId val="{00000007-0705-477C-B2FF-05B12931D21E}"/>
                </c:ext>
              </c:extLst>
            </c:dLbl>
            <c:dLbl>
              <c:idx val="1"/>
              <c:layout>
                <c:manualLayout>
                  <c:x val="0"/>
                  <c:y val="-2.24837656589690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7D3-4A7C-90C7-B5239062AA1E}"/>
                </c:ext>
              </c:extLst>
            </c:dLbl>
            <c:dLbl>
              <c:idx val="2"/>
              <c:layout>
                <c:manualLayout>
                  <c:x val="2.2222204940445269E-2"/>
                  <c:y val="4.1613314924306822E-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705-477C-B2FF-05B12931D21E}"/>
                </c:ext>
              </c:extLst>
            </c:dLbl>
            <c:dLbl>
              <c:idx val="3"/>
              <c:layout>
                <c:manualLayout>
                  <c:x val="9.8765355290867853E-3"/>
                  <c:y val="4.1613314938840108E-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54B-4A24-98CA-168099FBE8D1}"/>
                </c:ext>
              </c:extLst>
            </c:dLbl>
            <c:dLbl>
              <c:idx val="4"/>
              <c:layout>
                <c:manualLayout>
                  <c:x val="7.4074016468150894E-3"/>
                  <c:y val="8.9508992013156471E-2"/>
                </c:manualLayout>
              </c:layout>
              <c:numFmt formatCode="#,##0.0;\(#,##0.0\)" sourceLinked="0"/>
              <c:spPr>
                <a:solidFill>
                  <a:srgbClr val="ECF0F9"/>
                </a:solid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6.8790069960089462E-2"/>
                      <c:h val="8.0277494229273549E-2"/>
                    </c:manualLayout>
                  </c15:layout>
                </c:ext>
                <c:ext xmlns:c16="http://schemas.microsoft.com/office/drawing/2014/chart" uri="{C3380CC4-5D6E-409C-BE32-E72D297353CC}">
                  <c16:uniqueId val="{00000008-0705-477C-B2FF-05B12931D21E}"/>
                </c:ext>
              </c:extLst>
            </c:dLbl>
            <c:numFmt formatCode="#,##0.0;\(#,##0.0\)" sourceLinked="0"/>
            <c:spPr>
              <a:solidFill>
                <a:srgbClr val="ECF0F9"/>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Intelligent Robots</c:v>
                </c:pt>
                <c:pt idx="1">
                  <c:v>Aerospace &amp; Defense</c:v>
                </c:pt>
                <c:pt idx="2">
                  <c:v>Infraestructuras</c:v>
                </c:pt>
                <c:pt idx="3">
                  <c:v>Corporativo</c:v>
                </c:pt>
                <c:pt idx="4">
                  <c:v>Airtificial FY22-23</c:v>
                </c:pt>
              </c:strCache>
            </c:strRef>
          </c:cat>
          <c:val>
            <c:numRef>
              <c:f>Hoja1!$C$2:$C$6</c:f>
              <c:numCache>
                <c:formatCode>#,##0.0;\(#,##0.0\);\-</c:formatCode>
                <c:ptCount val="5"/>
                <c:pt idx="0">
                  <c:v>5.6</c:v>
                </c:pt>
                <c:pt idx="1">
                  <c:v>3</c:v>
                </c:pt>
                <c:pt idx="2">
                  <c:v>1.2</c:v>
                </c:pt>
                <c:pt idx="3">
                  <c:v>-3.5</c:v>
                </c:pt>
                <c:pt idx="4">
                  <c:v>6.2999999999999989</c:v>
                </c:pt>
              </c:numCache>
            </c:numRef>
          </c:val>
          <c:extLst>
            <c:ext xmlns:c16="http://schemas.microsoft.com/office/drawing/2014/chart" uri="{C3380CC4-5D6E-409C-BE32-E72D297353CC}">
              <c16:uniqueId val="{00000001-8026-47F0-A029-2928F23FE9FA}"/>
            </c:ext>
          </c:extLst>
        </c:ser>
        <c:dLbls>
          <c:showLegendKey val="0"/>
          <c:showVal val="0"/>
          <c:showCatName val="0"/>
          <c:showSerName val="0"/>
          <c:showPercent val="0"/>
          <c:showBubbleSize val="0"/>
        </c:dLbls>
        <c:gapWidth val="219"/>
        <c:overlap val="-27"/>
        <c:axId val="1362895184"/>
        <c:axId val="1362898928"/>
      </c:barChart>
      <c:catAx>
        <c:axId val="136289518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362898928"/>
        <c:crosses val="autoZero"/>
        <c:auto val="1"/>
        <c:lblAlgn val="ctr"/>
        <c:lblOffset val="600"/>
        <c:noMultiLvlLbl val="0"/>
      </c:catAx>
      <c:valAx>
        <c:axId val="1362898928"/>
        <c:scaling>
          <c:orientation val="minMax"/>
        </c:scaling>
        <c:delete val="1"/>
        <c:axPos val="l"/>
        <c:numFmt formatCode="#,##0.0;\(#,##0.0\);\-" sourceLinked="1"/>
        <c:majorTickMark val="none"/>
        <c:minorTickMark val="none"/>
        <c:tickLblPos val="nextTo"/>
        <c:crossAx val="1362895184"/>
        <c:crosses val="autoZero"/>
        <c:crossBetween val="between"/>
      </c:valAx>
      <c:spPr>
        <a:noFill/>
        <a:ln w="0">
          <a:noFill/>
        </a:ln>
        <a:effectLst/>
      </c:spPr>
    </c:plotArea>
    <c:legend>
      <c:legendPos val="b"/>
      <c:layout>
        <c:manualLayout>
          <c:xMode val="edge"/>
          <c:yMode val="edge"/>
          <c:x val="5.2493397497114807E-5"/>
          <c:y val="5.8133800956024294E-2"/>
          <c:w val="0.18760245933511477"/>
          <c:h val="0.12849604852244481"/>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720012352798648E-2"/>
          <c:y val="3.8284147055500199E-2"/>
          <c:w val="0.94517626608695338"/>
          <c:h val="0.79579222804762395"/>
        </c:manualLayout>
      </c:layout>
      <c:barChart>
        <c:barDir val="col"/>
        <c:grouping val="stacked"/>
        <c:varyColors val="0"/>
        <c:ser>
          <c:idx val="0"/>
          <c:order val="0"/>
          <c:tx>
            <c:strRef>
              <c:f>Hoja1!$B$1</c:f>
              <c:strCache>
                <c:ptCount val="1"/>
                <c:pt idx="0">
                  <c:v>Ingresos</c:v>
                </c:pt>
              </c:strCache>
            </c:strRef>
          </c:tx>
          <c:spPr>
            <a:solidFill>
              <a:srgbClr val="FF0000"/>
            </a:solidFill>
            <a:ln>
              <a:solidFill>
                <a:srgbClr val="FF0000"/>
              </a:solidFill>
            </a:ln>
            <a:effectLst/>
          </c:spPr>
          <c:invertIfNegative val="0"/>
          <c:dPt>
            <c:idx val="0"/>
            <c:invertIfNegative val="0"/>
            <c:bubble3D val="0"/>
            <c:spPr>
              <a:solidFill>
                <a:srgbClr val="4590B8"/>
              </a:solidFill>
              <a:ln>
                <a:solidFill>
                  <a:srgbClr val="002060"/>
                </a:solidFill>
              </a:ln>
              <a:effectLst/>
            </c:spPr>
            <c:extLst>
              <c:ext xmlns:c16="http://schemas.microsoft.com/office/drawing/2014/chart" uri="{C3380CC4-5D6E-409C-BE32-E72D297353CC}">
                <c16:uniqueId val="{00000001-7AC2-4762-954F-2A3B3539A6C8}"/>
              </c:ext>
            </c:extLst>
          </c:dPt>
          <c:dPt>
            <c:idx val="1"/>
            <c:invertIfNegative val="0"/>
            <c:bubble3D val="0"/>
            <c:spPr>
              <a:solidFill>
                <a:schemeClr val="bg1">
                  <a:lumMod val="75000"/>
                </a:schemeClr>
              </a:solidFill>
              <a:ln>
                <a:solidFill>
                  <a:schemeClr val="bg1"/>
                </a:solidFill>
              </a:ln>
              <a:effectLst/>
            </c:spPr>
            <c:extLst>
              <c:ext xmlns:c16="http://schemas.microsoft.com/office/drawing/2014/chart" uri="{C3380CC4-5D6E-409C-BE32-E72D297353CC}">
                <c16:uniqueId val="{00000003-7AC2-4762-954F-2A3B3539A6C8}"/>
              </c:ext>
            </c:extLst>
          </c:dPt>
          <c:dPt>
            <c:idx val="2"/>
            <c:invertIfNegative val="0"/>
            <c:bubble3D val="0"/>
            <c:spPr>
              <a:solidFill>
                <a:srgbClr val="FF0000"/>
              </a:solidFill>
              <a:ln>
                <a:solidFill>
                  <a:schemeClr val="bg1"/>
                </a:solidFill>
              </a:ln>
              <a:effectLst/>
            </c:spPr>
            <c:extLst>
              <c:ext xmlns:c16="http://schemas.microsoft.com/office/drawing/2014/chart" uri="{C3380CC4-5D6E-409C-BE32-E72D297353CC}">
                <c16:uniqueId val="{00000005-7AC2-4762-954F-2A3B3539A6C8}"/>
              </c:ext>
            </c:extLst>
          </c:dPt>
          <c:dPt>
            <c:idx val="3"/>
            <c:invertIfNegative val="0"/>
            <c:bubble3D val="0"/>
            <c:spPr>
              <a:solidFill>
                <a:srgbClr val="002060"/>
              </a:solidFill>
              <a:ln>
                <a:solidFill>
                  <a:schemeClr val="bg1"/>
                </a:solidFill>
              </a:ln>
              <a:effectLst/>
            </c:spPr>
            <c:extLst>
              <c:ext xmlns:c16="http://schemas.microsoft.com/office/drawing/2014/chart" uri="{C3380CC4-5D6E-409C-BE32-E72D297353CC}">
                <c16:uniqueId val="{00000007-7AC2-4762-954F-2A3B3539A6C8}"/>
              </c:ext>
            </c:extLst>
          </c:dPt>
          <c:dPt>
            <c:idx val="4"/>
            <c:invertIfNegative val="0"/>
            <c:bubble3D val="0"/>
            <c:spPr>
              <a:solidFill>
                <a:srgbClr val="FF0000"/>
              </a:solidFill>
              <a:ln>
                <a:solidFill>
                  <a:srgbClr val="FF0000"/>
                </a:solidFill>
              </a:ln>
              <a:effectLst/>
            </c:spPr>
            <c:extLst>
              <c:ext xmlns:c16="http://schemas.microsoft.com/office/drawing/2014/chart" uri="{C3380CC4-5D6E-409C-BE32-E72D297353CC}">
                <c16:uniqueId val="{00000009-7AC2-4762-954F-2A3B3539A6C8}"/>
              </c:ext>
            </c:extLst>
          </c:dPt>
          <c:dPt>
            <c:idx val="5"/>
            <c:invertIfNegative val="0"/>
            <c:bubble3D val="0"/>
            <c:spPr>
              <a:solidFill>
                <a:srgbClr val="FF0000"/>
              </a:solidFill>
              <a:ln>
                <a:solidFill>
                  <a:srgbClr val="FF0000"/>
                </a:solidFill>
              </a:ln>
              <a:effectLst/>
            </c:spPr>
            <c:extLst>
              <c:ext xmlns:c16="http://schemas.microsoft.com/office/drawing/2014/chart" uri="{C3380CC4-5D6E-409C-BE32-E72D297353CC}">
                <c16:uniqueId val="{0000000B-7AC2-4762-954F-2A3B3539A6C8}"/>
              </c:ext>
            </c:extLst>
          </c:dPt>
          <c:dPt>
            <c:idx val="6"/>
            <c:invertIfNegative val="0"/>
            <c:bubble3D val="0"/>
            <c:spPr>
              <a:solidFill>
                <a:srgbClr val="FF0000"/>
              </a:solidFill>
              <a:ln>
                <a:solidFill>
                  <a:srgbClr val="FF0000"/>
                </a:solidFill>
              </a:ln>
              <a:effectLst/>
            </c:spPr>
            <c:extLst>
              <c:ext xmlns:c16="http://schemas.microsoft.com/office/drawing/2014/chart" uri="{C3380CC4-5D6E-409C-BE32-E72D297353CC}">
                <c16:uniqueId val="{0000000D-7AC2-4762-954F-2A3B3539A6C8}"/>
              </c:ext>
            </c:extLst>
          </c:dPt>
          <c:dPt>
            <c:idx val="7"/>
            <c:invertIfNegative val="0"/>
            <c:bubble3D val="0"/>
            <c:spPr>
              <a:solidFill>
                <a:srgbClr val="FF0000"/>
              </a:solidFill>
              <a:ln>
                <a:solidFill>
                  <a:srgbClr val="FF0000"/>
                </a:solidFill>
              </a:ln>
              <a:effectLst/>
            </c:spPr>
            <c:extLst>
              <c:ext xmlns:c16="http://schemas.microsoft.com/office/drawing/2014/chart" uri="{C3380CC4-5D6E-409C-BE32-E72D297353CC}">
                <c16:uniqueId val="{0000000F-7AC2-4762-954F-2A3B3539A6C8}"/>
              </c:ext>
            </c:extLst>
          </c:dPt>
          <c:dPt>
            <c:idx val="8"/>
            <c:invertIfNegative val="0"/>
            <c:bubble3D val="0"/>
            <c:spPr>
              <a:solidFill>
                <a:srgbClr val="FF0000"/>
              </a:solidFill>
              <a:ln>
                <a:solidFill>
                  <a:srgbClr val="FF0000"/>
                </a:solidFill>
              </a:ln>
              <a:effectLst/>
            </c:spPr>
            <c:extLst>
              <c:ext xmlns:c16="http://schemas.microsoft.com/office/drawing/2014/chart" uri="{C3380CC4-5D6E-409C-BE32-E72D297353CC}">
                <c16:uniqueId val="{00000011-7AC2-4762-954F-2A3B3539A6C8}"/>
              </c:ext>
            </c:extLst>
          </c:dPt>
          <c:dPt>
            <c:idx val="9"/>
            <c:invertIfNegative val="0"/>
            <c:bubble3D val="0"/>
            <c:spPr>
              <a:solidFill>
                <a:srgbClr val="FF0000"/>
              </a:solidFill>
              <a:ln>
                <a:solidFill>
                  <a:srgbClr val="FF0000"/>
                </a:solidFill>
              </a:ln>
              <a:effectLst/>
            </c:spPr>
            <c:extLst>
              <c:ext xmlns:c16="http://schemas.microsoft.com/office/drawing/2014/chart" uri="{C3380CC4-5D6E-409C-BE32-E72D297353CC}">
                <c16:uniqueId val="{00000013-7AC2-4762-954F-2A3B3539A6C8}"/>
              </c:ext>
            </c:extLst>
          </c:dPt>
          <c:dPt>
            <c:idx val="10"/>
            <c:invertIfNegative val="0"/>
            <c:bubble3D val="0"/>
            <c:spPr>
              <a:solidFill>
                <a:srgbClr val="FF0000"/>
              </a:solidFill>
              <a:ln>
                <a:solidFill>
                  <a:srgbClr val="FF0000"/>
                </a:solidFill>
              </a:ln>
              <a:effectLst/>
            </c:spPr>
            <c:extLst>
              <c:ext xmlns:c16="http://schemas.microsoft.com/office/drawing/2014/chart" uri="{C3380CC4-5D6E-409C-BE32-E72D297353CC}">
                <c16:uniqueId val="{00000015-7AC2-4762-954F-2A3B3539A6C8}"/>
              </c:ext>
            </c:extLst>
          </c:dPt>
          <c:dPt>
            <c:idx val="11"/>
            <c:invertIfNegative val="0"/>
            <c:bubble3D val="0"/>
            <c:spPr>
              <a:solidFill>
                <a:srgbClr val="FF0000"/>
              </a:solidFill>
              <a:ln>
                <a:solidFill>
                  <a:srgbClr val="FF0000"/>
                </a:solidFill>
              </a:ln>
              <a:effectLst/>
            </c:spPr>
            <c:extLst>
              <c:ext xmlns:c16="http://schemas.microsoft.com/office/drawing/2014/chart" uri="{C3380CC4-5D6E-409C-BE32-E72D297353CC}">
                <c16:uniqueId val="{00000017-7AC2-4762-954F-2A3B3539A6C8}"/>
              </c:ext>
            </c:extLst>
          </c:dPt>
          <c:dLbls>
            <c:dLbl>
              <c:idx val="0"/>
              <c:layout>
                <c:manualLayout>
                  <c:x val="0"/>
                  <c:y val="6.8703582948028696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AC2-4762-954F-2A3B3539A6C8}"/>
                </c:ext>
              </c:extLst>
            </c:dLbl>
            <c:dLbl>
              <c:idx val="1"/>
              <c:tx>
                <c:rich>
                  <a:bodyPr/>
                  <a:lstStyle/>
                  <a:p>
                    <a:fld id="{AF324D35-6930-4043-B3C7-28A60D6B204D}" type="VALUE">
                      <a:rPr lang="en-US" b="1">
                        <a:solidFill>
                          <a:schemeClr val="bg1"/>
                        </a:solidFill>
                      </a:rPr>
                      <a:pPr/>
                      <a:t>[VALOR]</a:t>
                    </a:fld>
                    <a:endParaRPr lang="es-E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7AC2-4762-954F-2A3B3539A6C8}"/>
                </c:ext>
              </c:extLst>
            </c:dLbl>
            <c:dLbl>
              <c:idx val="2"/>
              <c:layout>
                <c:manualLayout>
                  <c:x val="2.5368781177881566E-3"/>
                  <c:y val="-8.3015909627860193E-2"/>
                </c:manualLayout>
              </c:layout>
              <c:tx>
                <c:rich>
                  <a:bodyPr rot="0" spcFirstLastPara="1" vertOverflow="ellipsis" vert="horz" wrap="square" lIns="38100" tIns="19050" rIns="38100" bIns="19050" anchor="ctr" anchorCtr="0">
                    <a:spAutoFit/>
                  </a:bodyPr>
                  <a:lstStyle/>
                  <a:p>
                    <a:pPr algn="ctr">
                      <a:defRPr lang="en-US" sz="900" b="0" i="0" u="none" strike="noStrike" kern="1200" baseline="0">
                        <a:solidFill>
                          <a:schemeClr val="bg1"/>
                        </a:solidFill>
                        <a:latin typeface="Montserrat" panose="00000500000000000000" pitchFamily="2" charset="0"/>
                        <a:ea typeface="+mn-ea"/>
                        <a:cs typeface="+mn-cs"/>
                      </a:defRPr>
                    </a:pPr>
                    <a:fld id="{38DFE06D-25AF-4B6C-A310-D0BC966D2BDC}" type="VALUE">
                      <a:rPr lang="en-US" sz="900" b="1" i="0" u="none" strike="noStrike" kern="1200" baseline="0">
                        <a:solidFill>
                          <a:schemeClr val="tx1"/>
                        </a:solidFill>
                        <a:latin typeface="Montserrat" panose="00000500000000000000" pitchFamily="2" charset="0"/>
                        <a:ea typeface="+mn-ea"/>
                        <a:cs typeface="+mn-cs"/>
                      </a:rPr>
                      <a:pPr algn="ctr">
                        <a:defRPr lang="en-US" sz="900">
                          <a:solidFill>
                            <a:schemeClr val="bg1"/>
                          </a:solidFill>
                          <a:latin typeface="Montserrat" panose="00000500000000000000" pitchFamily="2" charset="0"/>
                        </a:defRPr>
                      </a:pPr>
                      <a:t>[VALOR]</a:t>
                    </a:fld>
                    <a:endParaRPr lang="es-ES"/>
                  </a:p>
                </c:rich>
              </c:tx>
              <c:spPr>
                <a:noFill/>
                <a:ln>
                  <a:noFill/>
                </a:ln>
                <a:effectLst/>
              </c:spPr>
              <c:txPr>
                <a:bodyPr rot="0" spcFirstLastPara="1" vertOverflow="ellipsis" vert="horz" wrap="square" lIns="38100" tIns="19050" rIns="38100" bIns="19050" anchor="ctr" anchorCtr="0">
                  <a:spAutoFit/>
                </a:bodyPr>
                <a:lstStyle/>
                <a:p>
                  <a:pPr algn="ctr">
                    <a:defRPr lang="en-US" sz="900" b="0"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7AC2-4762-954F-2A3B3539A6C8}"/>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6="http://schemas.microsoft.com/office/drawing/2014/chart" uri="{C3380CC4-5D6E-409C-BE32-E72D297353CC}">
                  <c16:uniqueId val="{00000007-7AC2-4762-954F-2A3B3539A6C8}"/>
                </c:ext>
              </c:extLst>
            </c:dLbl>
            <c:dLbl>
              <c:idx val="4"/>
              <c:layout>
                <c:manualLayout>
                  <c:x val="-8.6222777909235675E-17"/>
                  <c:y val="0"/>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AC2-4762-954F-2A3B3539A6C8}"/>
                </c:ext>
              </c:extLst>
            </c:dLbl>
            <c:dLbl>
              <c:idx val="5"/>
              <c:layout>
                <c:manualLayout>
                  <c:x val="-8.6222777909235675E-17"/>
                  <c:y val="1.2559314578767139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7AC2-4762-954F-2A3B3539A6C8}"/>
                </c:ext>
              </c:extLst>
            </c:dLbl>
            <c:dLbl>
              <c:idx val="6"/>
              <c:layout>
                <c:manualLayout>
                  <c:x val="2.3515574716942841E-3"/>
                  <c:y val="-0.17440015446862503"/>
                </c:manualLayout>
              </c:layout>
              <c:tx>
                <c:rich>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r>
                      <a:rPr lang="en-US">
                        <a:solidFill>
                          <a:schemeClr val="bg1"/>
                        </a:solidFill>
                      </a:rPr>
                      <a:t>1,2</a:t>
                    </a:r>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7AC2-4762-954F-2A3B3539A6C8}"/>
                </c:ext>
              </c:extLst>
            </c:dLbl>
            <c:dLbl>
              <c:idx val="7"/>
              <c:layout>
                <c:manualLayout>
                  <c:x val="0.10582008622624262"/>
                  <c:y val="1.0570614258303006E-2"/>
                </c:manualLayout>
              </c:layout>
              <c:tx>
                <c:rich>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r>
                      <a:rPr lang="en-US" b="1">
                        <a:solidFill>
                          <a:schemeClr val="bg1"/>
                        </a:solidFill>
                      </a:rPr>
                      <a:t>(7,4)</a:t>
                    </a:r>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7AC2-4762-954F-2A3B3539A6C8}"/>
                </c:ext>
              </c:extLst>
            </c:dLbl>
            <c:dLbl>
              <c:idx val="10"/>
              <c:layout>
                <c:manualLayout>
                  <c:x val="0"/>
                  <c:y val="1.5855089121155942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7AC2-4762-954F-2A3B3539A6C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Rº Explotación FY20</c:v>
                </c:pt>
                <c:pt idx="1">
                  <c:v>Rº Explotación FY21</c:v>
                </c:pt>
                <c:pt idx="2">
                  <c:v>Rº Explotación FY22</c:v>
                </c:pt>
                <c:pt idx="3">
                  <c:v>Rº Explotación FY23</c:v>
                </c:pt>
              </c:strCache>
            </c:strRef>
          </c:cat>
          <c:val>
            <c:numRef>
              <c:f>Hoja1!$B$2:$B$5</c:f>
              <c:numCache>
                <c:formatCode>#,##0.0;\(#,##0.0\);\-</c:formatCode>
                <c:ptCount val="4"/>
                <c:pt idx="0">
                  <c:v>-18.8</c:v>
                </c:pt>
                <c:pt idx="1">
                  <c:v>-9.6</c:v>
                </c:pt>
                <c:pt idx="2">
                  <c:v>-0.9</c:v>
                </c:pt>
                <c:pt idx="3">
                  <c:v>1.5</c:v>
                </c:pt>
              </c:numCache>
            </c:numRef>
          </c:val>
          <c:extLst>
            <c:ext xmlns:c16="http://schemas.microsoft.com/office/drawing/2014/chart" uri="{C3380CC4-5D6E-409C-BE32-E72D297353CC}">
              <c16:uniqueId val="{00000018-7AC2-4762-954F-2A3B3539A6C8}"/>
            </c:ext>
          </c:extLst>
        </c:ser>
        <c:ser>
          <c:idx val="1"/>
          <c:order val="1"/>
          <c:tx>
            <c:strRef>
              <c:f>Hoja1!$C$1</c:f>
              <c:strCache>
                <c:ptCount val="1"/>
                <c:pt idx="0">
                  <c:v>Columna1</c:v>
                </c:pt>
              </c:strCache>
            </c:strRef>
          </c:tx>
          <c:spPr>
            <a:solidFill>
              <a:srgbClr val="EAA8B0"/>
            </a:solidFill>
            <a:ln>
              <a:noFill/>
            </a:ln>
            <a:effectLst/>
          </c:spPr>
          <c:invertIfNegative val="0"/>
          <c:dPt>
            <c:idx val="1"/>
            <c:invertIfNegative val="0"/>
            <c:bubble3D val="0"/>
            <c:spPr>
              <a:solidFill>
                <a:srgbClr val="EAA8B0"/>
              </a:solidFill>
              <a:ln>
                <a:noFill/>
              </a:ln>
              <a:effectLst/>
            </c:spPr>
            <c:extLst>
              <c:ext xmlns:c16="http://schemas.microsoft.com/office/drawing/2014/chart" uri="{C3380CC4-5D6E-409C-BE32-E72D297353CC}">
                <c16:uniqueId val="{0000001A-7AC2-4762-954F-2A3B3539A6C8}"/>
              </c:ext>
            </c:extLst>
          </c:dPt>
          <c:dPt>
            <c:idx val="2"/>
            <c:invertIfNegative val="0"/>
            <c:bubble3D val="0"/>
            <c:spPr>
              <a:solidFill>
                <a:srgbClr val="B4C7E7"/>
              </a:solidFill>
              <a:ln>
                <a:noFill/>
              </a:ln>
              <a:effectLst/>
            </c:spPr>
            <c:extLst>
              <c:ext xmlns:c16="http://schemas.microsoft.com/office/drawing/2014/chart" uri="{C3380CC4-5D6E-409C-BE32-E72D297353CC}">
                <c16:uniqueId val="{0000001C-7AC2-4762-954F-2A3B3539A6C8}"/>
              </c:ext>
            </c:extLst>
          </c:dPt>
          <c:dPt>
            <c:idx val="3"/>
            <c:invertIfNegative val="0"/>
            <c:bubble3D val="0"/>
            <c:spPr>
              <a:solidFill>
                <a:srgbClr val="EAA8B0"/>
              </a:solidFill>
              <a:ln>
                <a:noFill/>
              </a:ln>
              <a:effectLst/>
            </c:spPr>
            <c:extLst>
              <c:ext xmlns:c16="http://schemas.microsoft.com/office/drawing/2014/chart" uri="{C3380CC4-5D6E-409C-BE32-E72D297353CC}">
                <c16:uniqueId val="{0000001E-7AC2-4762-954F-2A3B3539A6C8}"/>
              </c:ext>
            </c:extLst>
          </c:dPt>
          <c:dPt>
            <c:idx val="6"/>
            <c:invertIfNegative val="0"/>
            <c:bubble3D val="0"/>
            <c:spPr>
              <a:solidFill>
                <a:srgbClr val="B4C7E7"/>
              </a:solidFill>
              <a:ln>
                <a:noFill/>
              </a:ln>
              <a:effectLst/>
            </c:spPr>
            <c:extLst>
              <c:ext xmlns:c16="http://schemas.microsoft.com/office/drawing/2014/chart" uri="{C3380CC4-5D6E-409C-BE32-E72D297353CC}">
                <c16:uniqueId val="{00000020-7AC2-4762-954F-2A3B3539A6C8}"/>
              </c:ext>
            </c:extLst>
          </c:dPt>
          <c:dPt>
            <c:idx val="7"/>
            <c:invertIfNegative val="0"/>
            <c:bubble3D val="0"/>
            <c:spPr>
              <a:solidFill>
                <a:srgbClr val="B4C7E7"/>
              </a:solidFill>
              <a:ln>
                <a:noFill/>
              </a:ln>
              <a:effectLst/>
            </c:spPr>
            <c:extLst>
              <c:ext xmlns:c16="http://schemas.microsoft.com/office/drawing/2014/chart" uri="{C3380CC4-5D6E-409C-BE32-E72D297353CC}">
                <c16:uniqueId val="{00000022-7AC2-4762-954F-2A3B3539A6C8}"/>
              </c:ext>
            </c:extLst>
          </c:dPt>
          <c:dPt>
            <c:idx val="8"/>
            <c:invertIfNegative val="0"/>
            <c:bubble3D val="0"/>
            <c:spPr>
              <a:solidFill>
                <a:srgbClr val="B4C7E7"/>
              </a:solidFill>
              <a:ln>
                <a:noFill/>
              </a:ln>
              <a:effectLst/>
            </c:spPr>
            <c:extLst>
              <c:ext xmlns:c16="http://schemas.microsoft.com/office/drawing/2014/chart" uri="{C3380CC4-5D6E-409C-BE32-E72D297353CC}">
                <c16:uniqueId val="{00000024-7AC2-4762-954F-2A3B3539A6C8}"/>
              </c:ext>
            </c:extLst>
          </c:dPt>
          <c:dPt>
            <c:idx val="9"/>
            <c:invertIfNegative val="0"/>
            <c:bubble3D val="0"/>
            <c:spPr>
              <a:solidFill>
                <a:srgbClr val="B4C7E7"/>
              </a:solidFill>
              <a:ln>
                <a:noFill/>
              </a:ln>
              <a:effectLst/>
            </c:spPr>
            <c:extLst>
              <c:ext xmlns:c16="http://schemas.microsoft.com/office/drawing/2014/chart" uri="{C3380CC4-5D6E-409C-BE32-E72D297353CC}">
                <c16:uniqueId val="{00000026-7AC2-4762-954F-2A3B3539A6C8}"/>
              </c:ext>
            </c:extLst>
          </c:dPt>
          <c:dPt>
            <c:idx val="10"/>
            <c:invertIfNegative val="0"/>
            <c:bubble3D val="0"/>
            <c:spPr>
              <a:solidFill>
                <a:srgbClr val="B4C7E7"/>
              </a:solidFill>
              <a:ln>
                <a:noFill/>
              </a:ln>
              <a:effectLst/>
            </c:spPr>
            <c:extLst>
              <c:ext xmlns:c16="http://schemas.microsoft.com/office/drawing/2014/chart" uri="{C3380CC4-5D6E-409C-BE32-E72D297353CC}">
                <c16:uniqueId val="{00000028-7AC2-4762-954F-2A3B3539A6C8}"/>
              </c:ext>
            </c:extLst>
          </c:dPt>
          <c:cat>
            <c:strRef>
              <c:f>Hoja1!$A$2:$A$5</c:f>
              <c:strCache>
                <c:ptCount val="4"/>
                <c:pt idx="0">
                  <c:v>Rº Explotación FY20</c:v>
                </c:pt>
                <c:pt idx="1">
                  <c:v>Rº Explotación FY21</c:v>
                </c:pt>
                <c:pt idx="2">
                  <c:v>Rº Explotación FY22</c:v>
                </c:pt>
                <c:pt idx="3">
                  <c:v>Rº Explotación FY23</c:v>
                </c:pt>
              </c:strCache>
            </c:strRef>
          </c:cat>
          <c:val>
            <c:numRef>
              <c:f>Hoja1!$C$2:$C$5</c:f>
              <c:numCache>
                <c:formatCode>General</c:formatCode>
                <c:ptCount val="4"/>
                <c:pt idx="0" formatCode="#,##0.0;\(#,##0.0\);\-">
                  <c:v>0</c:v>
                </c:pt>
              </c:numCache>
            </c:numRef>
          </c:val>
          <c:extLst>
            <c:ext xmlns:c16="http://schemas.microsoft.com/office/drawing/2014/chart" uri="{C3380CC4-5D6E-409C-BE32-E72D297353CC}">
              <c16:uniqueId val="{0000002B-7AC2-4762-954F-2A3B3539A6C8}"/>
            </c:ext>
          </c:extLst>
        </c:ser>
        <c:dLbls>
          <c:showLegendKey val="0"/>
          <c:showVal val="0"/>
          <c:showCatName val="0"/>
          <c:showSerName val="0"/>
          <c:showPercent val="0"/>
          <c:showBubbleSize val="0"/>
        </c:dLbls>
        <c:gapWidth val="206"/>
        <c:overlap val="100"/>
        <c:axId val="1471398208"/>
        <c:axId val="1471400288"/>
      </c:barChart>
      <c:catAx>
        <c:axId val="1471398208"/>
        <c:scaling>
          <c:orientation val="minMax"/>
        </c:scaling>
        <c:delete val="0"/>
        <c:axPos val="b"/>
        <c:numFmt formatCode="General" sourceLinked="1"/>
        <c:majorTickMark val="none"/>
        <c:minorTickMark val="none"/>
        <c:tickLblPos val="low"/>
        <c:spPr>
          <a:solidFill>
            <a:schemeClr val="bg1"/>
          </a:solidFill>
          <a:ln w="9525" cap="flat" cmpd="sng" algn="ctr">
            <a:solidFill>
              <a:schemeClr val="tx1">
                <a:lumMod val="15000"/>
                <a:lumOff val="85000"/>
              </a:schemeClr>
            </a:solidFill>
            <a:round/>
          </a:ln>
          <a:effectLst/>
        </c:spPr>
        <c:txPr>
          <a:bodyPr rot="0" spcFirstLastPara="1" vertOverflow="ellipsis" wrap="square" anchor="ctr" anchorCtr="0"/>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100"/>
        <c:noMultiLvlLbl val="0"/>
      </c:catAx>
      <c:valAx>
        <c:axId val="1471400288"/>
        <c:scaling>
          <c:orientation val="minMax"/>
        </c:scaling>
        <c:delete val="1"/>
        <c:axPos val="l"/>
        <c:numFmt formatCode="#,##0.0;\(#,##0.0\);\-" sourceLinked="1"/>
        <c:majorTickMark val="none"/>
        <c:minorTickMark val="none"/>
        <c:tickLblPos val="nextTo"/>
        <c:crossAx val="147139820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256937464865513E-2"/>
          <c:y val="2.6424454980011045E-2"/>
          <c:w val="0.94263944998379956"/>
          <c:h val="0.79579222804762395"/>
        </c:manualLayout>
      </c:layout>
      <c:barChart>
        <c:barDir val="col"/>
        <c:grouping val="stacked"/>
        <c:varyColors val="0"/>
        <c:ser>
          <c:idx val="0"/>
          <c:order val="0"/>
          <c:tx>
            <c:strRef>
              <c:f>Hoja1!$B$1</c:f>
              <c:strCache>
                <c:ptCount val="1"/>
                <c:pt idx="0">
                  <c:v>Serie 1</c:v>
                </c:pt>
              </c:strCache>
            </c:strRef>
          </c:tx>
          <c:spPr>
            <a:solidFill>
              <a:schemeClr val="bg1"/>
            </a:solidFill>
            <a:ln>
              <a:noFill/>
            </a:ln>
            <a:effectLst/>
          </c:spPr>
          <c:invertIfNegative val="0"/>
          <c:dPt>
            <c:idx val="0"/>
            <c:invertIfNegative val="0"/>
            <c:bubble3D val="0"/>
            <c:spPr>
              <a:solidFill>
                <a:srgbClr val="4590B8"/>
              </a:solidFill>
              <a:ln>
                <a:noFill/>
              </a:ln>
              <a:effectLst/>
            </c:spPr>
            <c:extLst>
              <c:ext xmlns:c16="http://schemas.microsoft.com/office/drawing/2014/chart" uri="{C3380CC4-5D6E-409C-BE32-E72D297353CC}">
                <c16:uniqueId val="{00000001-147F-41D8-8336-BEBC749A8F45}"/>
              </c:ext>
            </c:extLst>
          </c:dPt>
          <c:dPt>
            <c:idx val="1"/>
            <c:invertIfNegative val="0"/>
            <c:bubble3D val="0"/>
            <c:spPr>
              <a:solidFill>
                <a:schemeClr val="bg1">
                  <a:lumMod val="75000"/>
                </a:schemeClr>
              </a:solidFill>
              <a:ln>
                <a:noFill/>
              </a:ln>
              <a:effectLst/>
            </c:spPr>
            <c:extLst>
              <c:ext xmlns:c16="http://schemas.microsoft.com/office/drawing/2014/chart" uri="{C3380CC4-5D6E-409C-BE32-E72D297353CC}">
                <c16:uniqueId val="{00000003-147F-41D8-8336-BEBC749A8F45}"/>
              </c:ext>
            </c:extLst>
          </c:dPt>
          <c:dPt>
            <c:idx val="2"/>
            <c:invertIfNegative val="0"/>
            <c:bubble3D val="0"/>
            <c:spPr>
              <a:solidFill>
                <a:srgbClr val="FF0000"/>
              </a:solidFill>
              <a:ln>
                <a:noFill/>
              </a:ln>
              <a:effectLst/>
            </c:spPr>
            <c:extLst>
              <c:ext xmlns:c16="http://schemas.microsoft.com/office/drawing/2014/chart" uri="{C3380CC4-5D6E-409C-BE32-E72D297353CC}">
                <c16:uniqueId val="{00000005-147F-41D8-8336-BEBC749A8F45}"/>
              </c:ext>
            </c:extLst>
          </c:dPt>
          <c:dPt>
            <c:idx val="3"/>
            <c:invertIfNegative val="0"/>
            <c:bubble3D val="0"/>
            <c:spPr>
              <a:solidFill>
                <a:srgbClr val="002060"/>
              </a:solidFill>
              <a:ln>
                <a:noFill/>
              </a:ln>
              <a:effectLst/>
            </c:spPr>
            <c:extLst>
              <c:ext xmlns:c16="http://schemas.microsoft.com/office/drawing/2014/chart" uri="{C3380CC4-5D6E-409C-BE32-E72D297353CC}">
                <c16:uniqueId val="{00000007-147F-41D8-8336-BEBC749A8F45}"/>
              </c:ext>
            </c:extLst>
          </c:dPt>
          <c:dPt>
            <c:idx val="4"/>
            <c:invertIfNegative val="0"/>
            <c:bubble3D val="0"/>
            <c:spPr>
              <a:solidFill>
                <a:srgbClr val="E22319"/>
              </a:solidFill>
              <a:ln>
                <a:noFill/>
              </a:ln>
              <a:effectLst/>
            </c:spPr>
            <c:extLst>
              <c:ext xmlns:c16="http://schemas.microsoft.com/office/drawing/2014/chart" uri="{C3380CC4-5D6E-409C-BE32-E72D297353CC}">
                <c16:uniqueId val="{00000009-147F-41D8-8336-BEBC749A8F45}"/>
              </c:ext>
            </c:extLst>
          </c:dPt>
          <c:dPt>
            <c:idx val="5"/>
            <c:invertIfNegative val="0"/>
            <c:bubble3D val="0"/>
            <c:spPr>
              <a:solidFill>
                <a:schemeClr val="accent1">
                  <a:lumMod val="50000"/>
                </a:schemeClr>
              </a:solidFill>
              <a:ln>
                <a:noFill/>
              </a:ln>
              <a:effectLst/>
            </c:spPr>
            <c:extLst>
              <c:ext xmlns:c16="http://schemas.microsoft.com/office/drawing/2014/chart" uri="{C3380CC4-5D6E-409C-BE32-E72D297353CC}">
                <c16:uniqueId val="{0000000B-147F-41D8-8336-BEBC749A8F45}"/>
              </c:ext>
            </c:extLst>
          </c:dPt>
          <c:dPt>
            <c:idx val="6"/>
            <c:invertIfNegative val="0"/>
            <c:bubble3D val="0"/>
            <c:spPr>
              <a:noFill/>
              <a:ln>
                <a:noFill/>
              </a:ln>
              <a:effectLst/>
            </c:spPr>
            <c:extLst>
              <c:ext xmlns:c16="http://schemas.microsoft.com/office/drawing/2014/chart" uri="{C3380CC4-5D6E-409C-BE32-E72D297353CC}">
                <c16:uniqueId val="{0000000D-147F-41D8-8336-BEBC749A8F45}"/>
              </c:ext>
            </c:extLst>
          </c:dPt>
          <c:dPt>
            <c:idx val="7"/>
            <c:invertIfNegative val="0"/>
            <c:bubble3D val="0"/>
            <c:spPr>
              <a:noFill/>
              <a:ln>
                <a:noFill/>
              </a:ln>
              <a:effectLst/>
            </c:spPr>
            <c:extLst>
              <c:ext xmlns:c16="http://schemas.microsoft.com/office/drawing/2014/chart" uri="{C3380CC4-5D6E-409C-BE32-E72D297353CC}">
                <c16:uniqueId val="{0000000F-147F-41D8-8336-BEBC749A8F45}"/>
              </c:ext>
            </c:extLst>
          </c:dPt>
          <c:dPt>
            <c:idx val="8"/>
            <c:invertIfNegative val="0"/>
            <c:bubble3D val="0"/>
            <c:spPr>
              <a:solidFill>
                <a:schemeClr val="accent1">
                  <a:lumMod val="50000"/>
                </a:schemeClr>
              </a:solidFill>
              <a:ln>
                <a:noFill/>
              </a:ln>
              <a:effectLst/>
            </c:spPr>
            <c:extLst>
              <c:ext xmlns:c16="http://schemas.microsoft.com/office/drawing/2014/chart" uri="{C3380CC4-5D6E-409C-BE32-E72D297353CC}">
                <c16:uniqueId val="{00000011-147F-41D8-8336-BEBC749A8F45}"/>
              </c:ext>
            </c:extLst>
          </c:dPt>
          <c:dPt>
            <c:idx val="9"/>
            <c:invertIfNegative val="0"/>
            <c:bubble3D val="0"/>
            <c:spPr>
              <a:solidFill>
                <a:schemeClr val="bg1"/>
              </a:solidFill>
              <a:ln>
                <a:noFill/>
              </a:ln>
              <a:effectLst/>
            </c:spPr>
            <c:extLst>
              <c:ext xmlns:c16="http://schemas.microsoft.com/office/drawing/2014/chart" uri="{C3380CC4-5D6E-409C-BE32-E72D297353CC}">
                <c16:uniqueId val="{00000013-147F-41D8-8336-BEBC749A8F45}"/>
              </c:ext>
            </c:extLst>
          </c:dPt>
          <c:dPt>
            <c:idx val="10"/>
            <c:invertIfNegative val="0"/>
            <c:bubble3D val="0"/>
            <c:spPr>
              <a:solidFill>
                <a:srgbClr val="263562"/>
              </a:solidFill>
              <a:ln>
                <a:noFill/>
              </a:ln>
              <a:effectLst/>
            </c:spPr>
            <c:extLst>
              <c:ext xmlns:c16="http://schemas.microsoft.com/office/drawing/2014/chart" uri="{C3380CC4-5D6E-409C-BE32-E72D297353CC}">
                <c16:uniqueId val="{00000015-147F-41D8-8336-BEBC749A8F45}"/>
              </c:ext>
            </c:extLst>
          </c:dPt>
          <c:dPt>
            <c:idx val="11"/>
            <c:invertIfNegative val="0"/>
            <c:bubble3D val="0"/>
            <c:spPr>
              <a:solidFill>
                <a:srgbClr val="B4C7E7"/>
              </a:solidFill>
              <a:ln>
                <a:noFill/>
              </a:ln>
              <a:effectLst/>
            </c:spPr>
            <c:extLst>
              <c:ext xmlns:c16="http://schemas.microsoft.com/office/drawing/2014/chart" uri="{C3380CC4-5D6E-409C-BE32-E72D297353CC}">
                <c16:uniqueId val="{00000017-147F-41D8-8336-BEBC749A8F45}"/>
              </c:ext>
            </c:extLst>
          </c:dPt>
          <c:dLbls>
            <c:dLbl>
              <c:idx val="0"/>
              <c:layout>
                <c:manualLayout>
                  <c:x val="0"/>
                  <c:y val="6.8703582948028696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47F-41D8-8336-BEBC749A8F45}"/>
                </c:ext>
              </c:extLst>
            </c:dLbl>
            <c:dLbl>
              <c:idx val="1"/>
              <c:tx>
                <c:rich>
                  <a:bodyPr/>
                  <a:lstStyle/>
                  <a:p>
                    <a:fld id="{AF324D35-6930-4043-B3C7-28A60D6B204D}" type="VALUE">
                      <a:rPr lang="en-US" b="1">
                        <a:solidFill>
                          <a:schemeClr val="bg1"/>
                        </a:solidFill>
                      </a:rPr>
                      <a:pPr/>
                      <a:t>[VALOR]</a:t>
                    </a:fld>
                    <a:endParaRPr lang="es-E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47F-41D8-8336-BEBC749A8F45}"/>
                </c:ext>
              </c:extLst>
            </c:dLbl>
            <c:dLbl>
              <c:idx val="2"/>
              <c:tx>
                <c:rich>
                  <a:bodyPr/>
                  <a:lstStyle/>
                  <a:p>
                    <a:fld id="{7ABB2BA3-BD74-4EAD-95B5-DF4932018CE9}" type="VALUE">
                      <a:rPr lang="en-US" b="1" dirty="0"/>
                      <a:pPr/>
                      <a:t>[VALOR]</a:t>
                    </a:fld>
                    <a:endParaRPr lang="es-E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147F-41D8-8336-BEBC749A8F45}"/>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47F-41D8-8336-BEBC749A8F45}"/>
                </c:ext>
              </c:extLst>
            </c:dLbl>
            <c:dLbl>
              <c:idx val="4"/>
              <c:layout>
                <c:manualLayout>
                  <c:x val="-8.6222777909235675E-17"/>
                  <c:y val="0"/>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47F-41D8-8336-BEBC749A8F45}"/>
                </c:ext>
              </c:extLst>
            </c:dLbl>
            <c:dLbl>
              <c:idx val="5"/>
              <c:layout>
                <c:manualLayout>
                  <c:x val="-8.6222777909235675E-17"/>
                  <c:y val="1.2559314578767139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47F-41D8-8336-BEBC749A8F45}"/>
                </c:ext>
              </c:extLst>
            </c:dLbl>
            <c:dLbl>
              <c:idx val="6"/>
              <c:layout>
                <c:manualLayout>
                  <c:x val="2.3515574716942841E-3"/>
                  <c:y val="-0.17440015446862503"/>
                </c:manualLayout>
              </c:layout>
              <c:tx>
                <c:rich>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r>
                      <a:rPr lang="en-US">
                        <a:solidFill>
                          <a:schemeClr val="bg1"/>
                        </a:solidFill>
                      </a:rPr>
                      <a:t>1,2</a:t>
                    </a:r>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147F-41D8-8336-BEBC749A8F45}"/>
                </c:ext>
              </c:extLst>
            </c:dLbl>
            <c:dLbl>
              <c:idx val="7"/>
              <c:layout>
                <c:manualLayout>
                  <c:x val="0.10582008622624262"/>
                  <c:y val="1.0570614258303006E-2"/>
                </c:manualLayout>
              </c:layout>
              <c:tx>
                <c:rich>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r>
                      <a:rPr lang="en-US" b="1">
                        <a:solidFill>
                          <a:schemeClr val="bg1"/>
                        </a:solidFill>
                      </a:rPr>
                      <a:t>(7,4)</a:t>
                    </a:r>
                  </a:p>
                </c:rich>
              </c:tx>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147F-41D8-8336-BEBC749A8F45}"/>
                </c:ext>
              </c:extLst>
            </c:dLbl>
            <c:dLbl>
              <c:idx val="10"/>
              <c:layout>
                <c:manualLayout>
                  <c:x val="0"/>
                  <c:y val="1.5855089121155942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147F-41D8-8336-BEBC749A8F4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Hoja1!$A$2:$A$5</c:f>
              <c:strCache>
                <c:ptCount val="4"/>
                <c:pt idx="0">
                  <c:v>Rº Neto FY20</c:v>
                </c:pt>
                <c:pt idx="1">
                  <c:v>Rº Neto FY21</c:v>
                </c:pt>
                <c:pt idx="2">
                  <c:v>Rº Neto FY22</c:v>
                </c:pt>
                <c:pt idx="3">
                  <c:v>Rº Neto FY23</c:v>
                </c:pt>
              </c:strCache>
            </c:strRef>
          </c:cat>
          <c:val>
            <c:numRef>
              <c:f>Hoja1!$B$2:$B$5</c:f>
              <c:numCache>
                <c:formatCode>#,##0.0;\(#,##0.0\);\-</c:formatCode>
                <c:ptCount val="4"/>
                <c:pt idx="0">
                  <c:v>-23.4</c:v>
                </c:pt>
                <c:pt idx="1">
                  <c:v>-15.4</c:v>
                </c:pt>
                <c:pt idx="2">
                  <c:v>-7.4</c:v>
                </c:pt>
                <c:pt idx="3">
                  <c:v>-4.3</c:v>
                </c:pt>
              </c:numCache>
            </c:numRef>
          </c:val>
          <c:extLst>
            <c:ext xmlns:c16="http://schemas.microsoft.com/office/drawing/2014/chart" uri="{C3380CC4-5D6E-409C-BE32-E72D297353CC}">
              <c16:uniqueId val="{00000018-147F-41D8-8336-BEBC749A8F45}"/>
            </c:ext>
          </c:extLst>
        </c:ser>
        <c:dLbls>
          <c:showLegendKey val="0"/>
          <c:showVal val="0"/>
          <c:showCatName val="0"/>
          <c:showSerName val="0"/>
          <c:showPercent val="0"/>
          <c:showBubbleSize val="0"/>
        </c:dLbls>
        <c:gapWidth val="63"/>
        <c:overlap val="100"/>
        <c:axId val="1471398208"/>
        <c:axId val="1471400288"/>
      </c:barChart>
      <c:catAx>
        <c:axId val="1471398208"/>
        <c:scaling>
          <c:orientation val="minMax"/>
        </c:scaling>
        <c:delete val="0"/>
        <c:axPos val="b"/>
        <c:numFmt formatCode="General" sourceLinked="1"/>
        <c:majorTickMark val="none"/>
        <c:minorTickMark val="none"/>
        <c:tickLblPos val="low"/>
        <c:spPr>
          <a:solidFill>
            <a:schemeClr val="bg1"/>
          </a:solidFill>
          <a:ln w="9525" cap="flat" cmpd="sng" algn="ctr">
            <a:solidFill>
              <a:schemeClr val="tx1">
                <a:lumMod val="15000"/>
                <a:lumOff val="85000"/>
              </a:schemeClr>
            </a:solidFill>
            <a:round/>
          </a:ln>
          <a:effectLst/>
        </c:spPr>
        <c:txPr>
          <a:bodyPr rot="0" spcFirstLastPara="1" vertOverflow="ellipsis" wrap="square" anchor="ctr" anchorCtr="0"/>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100"/>
        <c:noMultiLvlLbl val="0"/>
      </c:catAx>
      <c:valAx>
        <c:axId val="1471400288"/>
        <c:scaling>
          <c:orientation val="minMax"/>
        </c:scaling>
        <c:delete val="1"/>
        <c:axPos val="l"/>
        <c:numFmt formatCode="#,##0.0;\(#,##0.0\);\-" sourceLinked="1"/>
        <c:majorTickMark val="none"/>
        <c:minorTickMark val="none"/>
        <c:tickLblPos val="nextTo"/>
        <c:crossAx val="1471398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8.1609003979242187E-2"/>
          <c:w val="1"/>
          <c:h val="0.61068006967823885"/>
        </c:manualLayout>
      </c:layout>
      <c:barChart>
        <c:barDir val="col"/>
        <c:grouping val="stacked"/>
        <c:varyColors val="0"/>
        <c:ser>
          <c:idx val="0"/>
          <c:order val="0"/>
          <c:tx>
            <c:strRef>
              <c:f>Hoja1!$B$1</c:f>
              <c:strCache>
                <c:ptCount val="1"/>
                <c:pt idx="0">
                  <c:v>Serie 1</c:v>
                </c:pt>
              </c:strCache>
            </c:strRef>
          </c:tx>
          <c:spPr>
            <a:solidFill>
              <a:srgbClr val="E22319"/>
            </a:solidFill>
            <a:ln>
              <a:noFill/>
            </a:ln>
            <a:effectLst/>
          </c:spPr>
          <c:invertIfNegative val="0"/>
          <c:dPt>
            <c:idx val="0"/>
            <c:invertIfNegative val="0"/>
            <c:bubble3D val="0"/>
            <c:spPr>
              <a:solidFill>
                <a:srgbClr val="002060"/>
              </a:solidFill>
              <a:ln>
                <a:noFill/>
              </a:ln>
              <a:effectLst/>
            </c:spPr>
            <c:extLst>
              <c:ext xmlns:c16="http://schemas.microsoft.com/office/drawing/2014/chart" uri="{C3380CC4-5D6E-409C-BE32-E72D297353CC}">
                <c16:uniqueId val="{00000001-0E95-4CAA-9E53-8EDABA2DC81E}"/>
              </c:ext>
            </c:extLst>
          </c:dPt>
          <c:dPt>
            <c:idx val="1"/>
            <c:invertIfNegative val="0"/>
            <c:bubble3D val="0"/>
            <c:spPr>
              <a:solidFill>
                <a:srgbClr val="E22319"/>
              </a:solidFill>
              <a:ln>
                <a:noFill/>
              </a:ln>
              <a:effectLst/>
            </c:spPr>
            <c:extLst>
              <c:ext xmlns:c16="http://schemas.microsoft.com/office/drawing/2014/chart" uri="{C3380CC4-5D6E-409C-BE32-E72D297353CC}">
                <c16:uniqueId val="{00000003-0E95-4CAA-9E53-8EDABA2DC81E}"/>
              </c:ext>
            </c:extLst>
          </c:dPt>
          <c:dPt>
            <c:idx val="2"/>
            <c:invertIfNegative val="0"/>
            <c:bubble3D val="0"/>
            <c:spPr>
              <a:solidFill>
                <a:schemeClr val="bg1"/>
              </a:solidFill>
              <a:ln>
                <a:noFill/>
              </a:ln>
              <a:effectLst/>
            </c:spPr>
            <c:extLst>
              <c:ext xmlns:c16="http://schemas.microsoft.com/office/drawing/2014/chart" uri="{C3380CC4-5D6E-409C-BE32-E72D297353CC}">
                <c16:uniqueId val="{00000005-0E95-4CAA-9E53-8EDABA2DC81E}"/>
              </c:ext>
            </c:extLst>
          </c:dPt>
          <c:dPt>
            <c:idx val="3"/>
            <c:invertIfNegative val="0"/>
            <c:bubble3D val="0"/>
            <c:spPr>
              <a:solidFill>
                <a:srgbClr val="002060"/>
              </a:solidFill>
              <a:ln>
                <a:noFill/>
              </a:ln>
              <a:effectLst/>
            </c:spPr>
            <c:extLst>
              <c:ext xmlns:c16="http://schemas.microsoft.com/office/drawing/2014/chart" uri="{C3380CC4-5D6E-409C-BE32-E72D297353CC}">
                <c16:uniqueId val="{00000007-0E95-4CAA-9E53-8EDABA2DC81E}"/>
              </c:ext>
            </c:extLst>
          </c:dPt>
          <c:dPt>
            <c:idx val="4"/>
            <c:invertIfNegative val="0"/>
            <c:bubble3D val="0"/>
            <c:spPr>
              <a:solidFill>
                <a:srgbClr val="FF0000"/>
              </a:solidFill>
              <a:ln>
                <a:noFill/>
              </a:ln>
              <a:effectLst/>
            </c:spPr>
            <c:extLst>
              <c:ext xmlns:c16="http://schemas.microsoft.com/office/drawing/2014/chart" uri="{C3380CC4-5D6E-409C-BE32-E72D297353CC}">
                <c16:uniqueId val="{00000009-0E95-4CAA-9E53-8EDABA2DC81E}"/>
              </c:ext>
            </c:extLst>
          </c:dPt>
          <c:dPt>
            <c:idx val="5"/>
            <c:invertIfNegative val="0"/>
            <c:bubble3D val="0"/>
            <c:spPr>
              <a:solidFill>
                <a:srgbClr val="001B50"/>
              </a:solidFill>
              <a:ln>
                <a:noFill/>
              </a:ln>
              <a:effectLst/>
            </c:spPr>
            <c:extLst>
              <c:ext xmlns:c16="http://schemas.microsoft.com/office/drawing/2014/chart" uri="{C3380CC4-5D6E-409C-BE32-E72D297353CC}">
                <c16:uniqueId val="{0000000B-0E95-4CAA-9E53-8EDABA2DC81E}"/>
              </c:ext>
            </c:extLst>
          </c:dPt>
          <c:dPt>
            <c:idx val="6"/>
            <c:invertIfNegative val="0"/>
            <c:bubble3D val="0"/>
            <c:spPr>
              <a:noFill/>
              <a:ln>
                <a:noFill/>
              </a:ln>
              <a:effectLst/>
            </c:spPr>
            <c:extLst>
              <c:ext xmlns:c16="http://schemas.microsoft.com/office/drawing/2014/chart" uri="{C3380CC4-5D6E-409C-BE32-E72D297353CC}">
                <c16:uniqueId val="{0000000D-0E95-4CAA-9E53-8EDABA2DC81E}"/>
              </c:ext>
            </c:extLst>
          </c:dPt>
          <c:dPt>
            <c:idx val="7"/>
            <c:invertIfNegative val="0"/>
            <c:bubble3D val="0"/>
            <c:spPr>
              <a:solidFill>
                <a:srgbClr val="FF0000"/>
              </a:solidFill>
              <a:ln>
                <a:noFill/>
              </a:ln>
              <a:effectLst/>
            </c:spPr>
            <c:extLst>
              <c:ext xmlns:c16="http://schemas.microsoft.com/office/drawing/2014/chart" uri="{C3380CC4-5D6E-409C-BE32-E72D297353CC}">
                <c16:uniqueId val="{0000000F-0E95-4CAA-9E53-8EDABA2DC81E}"/>
              </c:ext>
            </c:extLst>
          </c:dPt>
          <c:dLbls>
            <c:dLbl>
              <c:idx val="0"/>
              <c:layout>
                <c:manualLayout>
                  <c:x val="1.3914300793946073E-3"/>
                  <c:y val="-5.0867005044202378E-2"/>
                </c:manualLayout>
              </c:layout>
              <c:numFmt formatCode="#,##0.0;\(#,##0.0\)" sourceLinked="0"/>
              <c:spPr>
                <a:no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3.8315202822764571E-2"/>
                      <c:h val="0.12328093375420786"/>
                    </c:manualLayout>
                  </c15:layout>
                </c:ext>
                <c:ext xmlns:c16="http://schemas.microsoft.com/office/drawing/2014/chart" uri="{C3380CC4-5D6E-409C-BE32-E72D297353CC}">
                  <c16:uniqueId val="{00000001-0E95-4CAA-9E53-8EDABA2DC81E}"/>
                </c:ext>
              </c:extLst>
            </c:dLbl>
            <c:dLbl>
              <c:idx val="1"/>
              <c:layout>
                <c:manualLayout>
                  <c:x val="-1.9565352868584035E-3"/>
                  <c:y val="-1.2978071877261178E-2"/>
                </c:manualLayout>
              </c:layout>
              <c:tx>
                <c:rich>
                  <a:bodyPr rot="0" spcFirstLastPara="1" vertOverflow="ellipsis" vert="horz" wrap="square" lIns="38100" tIns="19050" rIns="38100" bIns="19050" anchor="ctr" anchorCtr="1">
                    <a:spAutoFit/>
                  </a:bodyPr>
                  <a:lstStyle/>
                  <a:p>
                    <a:pPr>
                      <a:defRPr sz="1000" b="1" i="0" u="none" strike="noStrike" kern="1200" baseline="0">
                        <a:solidFill>
                          <a:srgbClr val="C00000"/>
                        </a:solidFill>
                        <a:latin typeface="Montserrat" panose="00000500000000000000" pitchFamily="2" charset="0"/>
                        <a:ea typeface="+mn-ea"/>
                        <a:cs typeface="+mn-cs"/>
                      </a:defRPr>
                    </a:pPr>
                    <a:fld id="{E8834B5C-C5E8-4BD5-A535-5602F37C8B0E}" type="VALUE">
                      <a:rPr lang="en-US" dirty="0">
                        <a:solidFill>
                          <a:schemeClr val="bg1"/>
                        </a:solidFill>
                      </a:rPr>
                      <a:pPr>
                        <a:defRPr sz="1000" b="1">
                          <a:solidFill>
                            <a:srgbClr val="C00000"/>
                          </a:solidFill>
                          <a:latin typeface="Montserrat" panose="00000500000000000000" pitchFamily="2" charset="0"/>
                        </a:defRPr>
                      </a:pPr>
                      <a:t>[VALOR]</a:t>
                    </a:fld>
                    <a:endParaRPr lang="es-ES"/>
                  </a:p>
                </c:rich>
              </c:tx>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C00000"/>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E95-4CAA-9E53-8EDABA2DC81E}"/>
                </c:ext>
              </c:extLst>
            </c:dLbl>
            <c:dLbl>
              <c:idx val="2"/>
              <c:layout>
                <c:manualLayout>
                  <c:x val="0"/>
                  <c:y val="3.2677726858017765E-2"/>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fld id="{B4F14563-C4B2-4FA5-82F9-27C671CECDCA}" type="VALUE">
                      <a:rPr lang="en-US">
                        <a:solidFill>
                          <a:schemeClr val="accent1">
                            <a:lumMod val="50000"/>
                          </a:schemeClr>
                        </a:solidFill>
                      </a:rPr>
                      <a:pPr>
                        <a:defRPr sz="1000" b="1">
                          <a:solidFill>
                            <a:schemeClr val="accent1">
                              <a:lumMod val="50000"/>
                            </a:schemeClr>
                          </a:solidFill>
                          <a:latin typeface="Montserrat" panose="00000500000000000000" pitchFamily="2" charset="0"/>
                        </a:defRPr>
                      </a:pPr>
                      <a:t>[VALOR]</a:t>
                    </a:fld>
                    <a:endParaRPr lang="es-ES"/>
                  </a:p>
                </c:rich>
              </c:tx>
              <c:numFmt formatCode="#,##0.0;\(#,##0.0\)" sourceLinked="0"/>
              <c:spPr>
                <a:solidFill>
                  <a:srgbClr val="E5EBF7"/>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E95-4CAA-9E53-8EDABA2DC81E}"/>
                </c:ext>
              </c:extLst>
            </c:dLbl>
            <c:dLbl>
              <c:idx val="3"/>
              <c:layout>
                <c:manualLayout>
                  <c:x val="-5.7923754869444188E-17"/>
                  <c:y val="0.10510345333850687"/>
                </c:manualLayout>
              </c:layout>
              <c:numFmt formatCode="#,##0.0;\(#,##0.0\)" sourceLinked="0"/>
              <c:spPr>
                <a:solidFill>
                  <a:srgbClr val="E5EBF7"/>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1">
                          <a:lumMod val="50000"/>
                        </a:schemeClr>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E95-4CAA-9E53-8EDABA2DC81E}"/>
                </c:ext>
              </c:extLst>
            </c:dLbl>
            <c:dLbl>
              <c:idx val="4"/>
              <c:tx>
                <c:rich>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fld id="{E0062263-BC39-42F2-8133-A73785F2424A}" type="VALUE">
                      <a:rPr lang="en-US">
                        <a:solidFill>
                          <a:schemeClr val="bg1"/>
                        </a:solidFill>
                      </a:rPr>
                      <a:pPr>
                        <a:defRPr sz="1000" b="1">
                          <a:solidFill>
                            <a:srgbClr val="263562"/>
                          </a:solidFill>
                          <a:latin typeface="Montserrat" panose="00000500000000000000" pitchFamily="2" charset="0"/>
                        </a:defRPr>
                      </a:pPr>
                      <a:t>[VALOR]</a:t>
                    </a:fld>
                    <a:endParaRPr lang="es-ES"/>
                  </a:p>
                </c:rich>
              </c:tx>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E95-4CAA-9E53-8EDABA2DC81E}"/>
                </c:ext>
              </c:extLst>
            </c:dLbl>
            <c:dLbl>
              <c:idx val="5"/>
              <c:layout>
                <c:manualLayout>
                  <c:x val="0"/>
                  <c:y val="-4.6614302043898194E-2"/>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fld id="{CD5C307D-A38C-494E-984C-B174EE3C69E1}" type="VALUE">
                      <a:rPr lang="en-US" dirty="0">
                        <a:solidFill>
                          <a:schemeClr val="bg1"/>
                        </a:solidFill>
                      </a:rPr>
                      <a:pPr>
                        <a:defRPr sz="1000" b="1">
                          <a:solidFill>
                            <a:schemeClr val="bg1"/>
                          </a:solidFill>
                          <a:latin typeface="Montserrat" panose="00000500000000000000" pitchFamily="2" charset="0"/>
                        </a:defRPr>
                      </a:pPr>
                      <a:t>[VALOR]</a:t>
                    </a:fld>
                    <a:endParaRPr lang="es-ES"/>
                  </a:p>
                </c:rich>
              </c:tx>
              <c:numFmt formatCode="#,##0.0;\(#,##0.0\)" sourceLinked="0"/>
              <c:spPr>
                <a:solidFill>
                  <a:srgbClr val="FF0000"/>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0E95-4CAA-9E53-8EDABA2DC81E}"/>
                </c:ext>
              </c:extLst>
            </c:dLbl>
            <c:dLbl>
              <c:idx val="6"/>
              <c:layout>
                <c:manualLayout>
                  <c:x val="-1.1584750973888838E-16"/>
                  <c:y val="6.6591860062711096E-3"/>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fld id="{A6E9B821-5209-4D9B-84E9-DFB57861884F}" type="VALUE">
                      <a:rPr lang="en-US">
                        <a:solidFill>
                          <a:schemeClr val="bg1"/>
                        </a:solidFill>
                      </a:rPr>
                      <a:pPr>
                        <a:defRPr sz="1000" b="1">
                          <a:solidFill>
                            <a:schemeClr val="bg1"/>
                          </a:solidFill>
                          <a:latin typeface="Montserrat" panose="00000500000000000000" pitchFamily="2" charset="0"/>
                        </a:defRPr>
                      </a:pPr>
                      <a:t>[VALOR]</a:t>
                    </a:fld>
                    <a:endParaRPr lang="es-ES"/>
                  </a:p>
                </c:rich>
              </c:tx>
              <c:numFmt formatCode="#,##0.0;\(#,##0.0\)" sourceLinked="0"/>
              <c:spPr>
                <a:solidFill>
                  <a:srgbClr val="002060"/>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0E95-4CAA-9E53-8EDABA2DC81E}"/>
                </c:ext>
              </c:extLst>
            </c:dLbl>
            <c:dLbl>
              <c:idx val="7"/>
              <c:numFmt formatCode="#,##0.0;\(#,##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0E95-4CAA-9E53-8EDABA2DC81E}"/>
                </c:ext>
              </c:extLst>
            </c:dLbl>
            <c:numFmt formatCode="#,##0.0;\(#,##0.0\)" sourceLinked="0"/>
            <c:spPr>
              <a:solidFill>
                <a:srgbClr val="ECF0F9"/>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Hoja1!$A$2:$A$9</c:f>
              <c:strCache>
                <c:ptCount val="8"/>
                <c:pt idx="0">
                  <c:v>EBITDA Dic23</c:v>
                </c:pt>
                <c:pt idx="1">
                  <c:v>Amortizaciones</c:v>
                </c:pt>
                <c:pt idx="2">
                  <c:v>Deterioros y otros resultados</c:v>
                </c:pt>
                <c:pt idx="3">
                  <c:v>Resultado de explotación</c:v>
                </c:pt>
                <c:pt idx="4">
                  <c:v>Ingresos/Gastos financieros</c:v>
                </c:pt>
                <c:pt idx="5">
                  <c:v>Dif. Cambio</c:v>
                </c:pt>
                <c:pt idx="6">
                  <c:v>Enajenaciones y otros</c:v>
                </c:pt>
                <c:pt idx="7">
                  <c:v>Resultado antes de impuestos</c:v>
                </c:pt>
              </c:strCache>
            </c:strRef>
          </c:cat>
          <c:val>
            <c:numRef>
              <c:f>Hoja1!$B$2:$B$9</c:f>
              <c:numCache>
                <c:formatCode>#,##0.0</c:formatCode>
                <c:ptCount val="8"/>
                <c:pt idx="0">
                  <c:v>6.3</c:v>
                </c:pt>
                <c:pt idx="1">
                  <c:v>-6</c:v>
                </c:pt>
                <c:pt idx="2">
                  <c:v>1.2</c:v>
                </c:pt>
                <c:pt idx="3">
                  <c:v>1.4999999999999998</c:v>
                </c:pt>
                <c:pt idx="4">
                  <c:v>-5.5</c:v>
                </c:pt>
                <c:pt idx="5">
                  <c:v>-0.1</c:v>
                </c:pt>
                <c:pt idx="6">
                  <c:v>0</c:v>
                </c:pt>
                <c:pt idx="7">
                  <c:v>-4.0999999999999996</c:v>
                </c:pt>
              </c:numCache>
            </c:numRef>
          </c:val>
          <c:extLst>
            <c:ext xmlns:c16="http://schemas.microsoft.com/office/drawing/2014/chart" uri="{C3380CC4-5D6E-409C-BE32-E72D297353CC}">
              <c16:uniqueId val="{00000010-0E95-4CAA-9E53-8EDABA2DC81E}"/>
            </c:ext>
          </c:extLst>
        </c:ser>
        <c:dLbls>
          <c:showLegendKey val="0"/>
          <c:showVal val="0"/>
          <c:showCatName val="0"/>
          <c:showSerName val="0"/>
          <c:showPercent val="0"/>
          <c:showBubbleSize val="0"/>
        </c:dLbls>
        <c:gapWidth val="150"/>
        <c:overlap val="100"/>
        <c:axId val="1471398208"/>
        <c:axId val="1471400288"/>
      </c:barChart>
      <c:catAx>
        <c:axId val="14713982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471400288"/>
        <c:crosses val="autoZero"/>
        <c:auto val="1"/>
        <c:lblAlgn val="ctr"/>
        <c:lblOffset val="500"/>
        <c:noMultiLvlLbl val="0"/>
      </c:catAx>
      <c:valAx>
        <c:axId val="1471400288"/>
        <c:scaling>
          <c:orientation val="minMax"/>
        </c:scaling>
        <c:delete val="1"/>
        <c:axPos val="l"/>
        <c:numFmt formatCode="#,##0.0" sourceLinked="1"/>
        <c:majorTickMark val="none"/>
        <c:minorTickMark val="none"/>
        <c:tickLblPos val="nextTo"/>
        <c:crossAx val="1471398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935429232678733E-2"/>
          <c:y val="0.13339137490913394"/>
          <c:w val="0.93610254329715903"/>
          <c:h val="0.68322870822744042"/>
        </c:manualLayout>
      </c:layout>
      <c:barChart>
        <c:barDir val="col"/>
        <c:grouping val="clustered"/>
        <c:varyColors val="0"/>
        <c:ser>
          <c:idx val="0"/>
          <c:order val="0"/>
          <c:tx>
            <c:strRef>
              <c:f>Hoja1!$B$1</c:f>
              <c:strCache>
                <c:ptCount val="1"/>
                <c:pt idx="0">
                  <c:v>2022</c:v>
                </c:pt>
              </c:strCache>
            </c:strRef>
          </c:tx>
          <c:spPr>
            <a:solidFill>
              <a:srgbClr val="E22319"/>
            </a:solidFill>
            <a:ln w="0">
              <a:solidFill>
                <a:schemeClr val="bg1">
                  <a:lumMod val="85000"/>
                </a:schemeClr>
              </a:solidFill>
            </a:ln>
            <a:effectLst/>
          </c:spPr>
          <c:invertIfNegative val="0"/>
          <c:dLbls>
            <c:dLbl>
              <c:idx val="0"/>
              <c:layout>
                <c:manualLayout>
                  <c:x val="-2.2222204940445269E-2"/>
                  <c:y val="-2.98190943635806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3F3-4789-BCEA-ADF499062057}"/>
                </c:ext>
              </c:extLst>
            </c:dLbl>
            <c:dLbl>
              <c:idx val="1"/>
              <c:layout>
                <c:manualLayout>
                  <c:x val="0"/>
                  <c:y val="-3.37256484884536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3F3-4789-BCEA-ADF499062057}"/>
                </c:ext>
              </c:extLst>
            </c:dLbl>
            <c:dLbl>
              <c:idx val="2"/>
              <c:layout>
                <c:manualLayout>
                  <c:x val="-2.4691338822716963E-3"/>
                  <c:y val="-5.618285851869161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3F3-4789-BCEA-ADF499062057}"/>
                </c:ext>
              </c:extLst>
            </c:dLbl>
            <c:dLbl>
              <c:idx val="3"/>
              <c:layout>
                <c:manualLayout>
                  <c:x val="-9.0533863161716072E-17"/>
                  <c:y val="-1.686238165041462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3F3-4789-BCEA-ADF499062057}"/>
                </c:ext>
              </c:extLst>
            </c:dLbl>
            <c:dLbl>
              <c:idx val="4"/>
              <c:layout>
                <c:manualLayout>
                  <c:x val="0"/>
                  <c:y val="-2.81042644798990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3F3-4789-BCEA-ADF499062057}"/>
                </c:ext>
              </c:extLst>
            </c:dLbl>
            <c:numFmt formatCode="#,##0.0;\(#,##0.0\)" sourceLinked="0"/>
            <c:spPr>
              <a:solidFill>
                <a:srgbClr val="FAEAEC"/>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E22319"/>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Intelligent Robots</c:v>
                </c:pt>
                <c:pt idx="1">
                  <c:v>Aerospace &amp; Defense</c:v>
                </c:pt>
                <c:pt idx="2">
                  <c:v>Infraestructuras</c:v>
                </c:pt>
                <c:pt idx="3">
                  <c:v>Airtificial FY22-FY23</c:v>
                </c:pt>
              </c:strCache>
            </c:strRef>
          </c:cat>
          <c:val>
            <c:numRef>
              <c:f>Hoja1!$B$2:$B$5</c:f>
              <c:numCache>
                <c:formatCode>#,##0</c:formatCode>
                <c:ptCount val="4"/>
                <c:pt idx="0">
                  <c:v>28.124730283346629</c:v>
                </c:pt>
                <c:pt idx="1">
                  <c:v>121.72264158992101</c:v>
                </c:pt>
                <c:pt idx="2">
                  <c:v>23.585366670000003</c:v>
                </c:pt>
                <c:pt idx="3">
                  <c:v>173.43273854326765</c:v>
                </c:pt>
              </c:numCache>
            </c:numRef>
          </c:val>
          <c:extLst>
            <c:ext xmlns:c16="http://schemas.microsoft.com/office/drawing/2014/chart" uri="{C3380CC4-5D6E-409C-BE32-E72D297353CC}">
              <c16:uniqueId val="{00000005-43F3-4789-BCEA-ADF499062057}"/>
            </c:ext>
          </c:extLst>
        </c:ser>
        <c:ser>
          <c:idx val="1"/>
          <c:order val="1"/>
          <c:tx>
            <c:strRef>
              <c:f>Hoja1!$C$1</c:f>
              <c:strCache>
                <c:ptCount val="1"/>
                <c:pt idx="0">
                  <c:v>2023</c:v>
                </c:pt>
              </c:strCache>
            </c:strRef>
          </c:tx>
          <c:spPr>
            <a:solidFill>
              <a:srgbClr val="263562"/>
            </a:solidFill>
            <a:ln>
              <a:noFill/>
            </a:ln>
            <a:effectLst/>
          </c:spPr>
          <c:invertIfNegative val="0"/>
          <c:dLbls>
            <c:dLbl>
              <c:idx val="0"/>
              <c:layout>
                <c:manualLayout>
                  <c:x val="-1.2344697311404832E-3"/>
                  <c:y val="-2.5808543569688397E-2"/>
                </c:manualLayout>
              </c:layout>
              <c:numFmt formatCode="#,##0.0;\(#,##0.0\)" sourceLinked="0"/>
              <c:spPr>
                <a:solidFill>
                  <a:srgbClr val="ECF0F9"/>
                </a:solid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8.8246844952390421E-2"/>
                      <c:h val="7.9418344519015652E-2"/>
                    </c:manualLayout>
                  </c15:layout>
                </c:ext>
                <c:ext xmlns:c16="http://schemas.microsoft.com/office/drawing/2014/chart" uri="{C3380CC4-5D6E-409C-BE32-E72D297353CC}">
                  <c16:uniqueId val="{00000006-43F3-4789-BCEA-ADF499062057}"/>
                </c:ext>
              </c:extLst>
            </c:dLbl>
            <c:dLbl>
              <c:idx val="1"/>
              <c:layout>
                <c:manualLayout>
                  <c:x val="0"/>
                  <c:y val="-2.24837656589690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3F3-4789-BCEA-ADF499062057}"/>
                </c:ext>
              </c:extLst>
            </c:dLbl>
            <c:dLbl>
              <c:idx val="2"/>
              <c:layout>
                <c:manualLayout>
                  <c:x val="4.9382677645433025E-3"/>
                  <c:y val="-5.963349280678917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3F3-4789-BCEA-ADF499062057}"/>
                </c:ext>
              </c:extLst>
            </c:dLbl>
            <c:dLbl>
              <c:idx val="4"/>
              <c:layout>
                <c:manualLayout>
                  <c:x val="-9.8765355290867853E-3"/>
                  <c:y val="-5.620941414742320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3F3-4789-BCEA-ADF499062057}"/>
                </c:ext>
              </c:extLst>
            </c:dLbl>
            <c:numFmt formatCode="#,##0.0;\(#,##0.0\)" sourceLinked="0"/>
            <c:spPr>
              <a:solidFill>
                <a:srgbClr val="ECF0F9"/>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263562"/>
                    </a:solidFill>
                    <a:latin typeface="Montserrat" panose="00000500000000000000" pitchFamily="2"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Intelligent Robots</c:v>
                </c:pt>
                <c:pt idx="1">
                  <c:v>Aerospace &amp; Defense</c:v>
                </c:pt>
                <c:pt idx="2">
                  <c:v>Infraestructuras</c:v>
                </c:pt>
                <c:pt idx="3">
                  <c:v>Airtificial FY22-FY23</c:v>
                </c:pt>
              </c:strCache>
            </c:strRef>
          </c:cat>
          <c:val>
            <c:numRef>
              <c:f>Hoja1!$C$2:$C$5</c:f>
              <c:numCache>
                <c:formatCode>#,##0</c:formatCode>
                <c:ptCount val="4"/>
                <c:pt idx="0">
                  <c:v>22.1</c:v>
                </c:pt>
                <c:pt idx="1">
                  <c:v>129.5</c:v>
                </c:pt>
                <c:pt idx="2">
                  <c:v>25.3</c:v>
                </c:pt>
                <c:pt idx="3">
                  <c:v>176.9</c:v>
                </c:pt>
              </c:numCache>
            </c:numRef>
          </c:val>
          <c:extLst>
            <c:ext xmlns:c16="http://schemas.microsoft.com/office/drawing/2014/chart" uri="{C3380CC4-5D6E-409C-BE32-E72D297353CC}">
              <c16:uniqueId val="{0000000A-43F3-4789-BCEA-ADF499062057}"/>
            </c:ext>
          </c:extLst>
        </c:ser>
        <c:dLbls>
          <c:showLegendKey val="0"/>
          <c:showVal val="0"/>
          <c:showCatName val="0"/>
          <c:showSerName val="0"/>
          <c:showPercent val="0"/>
          <c:showBubbleSize val="0"/>
        </c:dLbls>
        <c:gapWidth val="219"/>
        <c:overlap val="-27"/>
        <c:axId val="1362895184"/>
        <c:axId val="1362898928"/>
      </c:barChart>
      <c:catAx>
        <c:axId val="136289518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ontserrat" panose="00000500000000000000" pitchFamily="2" charset="0"/>
                <a:ea typeface="+mn-ea"/>
                <a:cs typeface="+mn-cs"/>
              </a:defRPr>
            </a:pPr>
            <a:endParaRPr lang="es-ES"/>
          </a:p>
        </c:txPr>
        <c:crossAx val="1362898928"/>
        <c:crosses val="autoZero"/>
        <c:auto val="1"/>
        <c:lblAlgn val="ctr"/>
        <c:lblOffset val="100"/>
        <c:noMultiLvlLbl val="0"/>
      </c:catAx>
      <c:valAx>
        <c:axId val="1362898928"/>
        <c:scaling>
          <c:orientation val="minMax"/>
        </c:scaling>
        <c:delete val="1"/>
        <c:axPos val="l"/>
        <c:numFmt formatCode="#,##0" sourceLinked="1"/>
        <c:majorTickMark val="none"/>
        <c:minorTickMark val="none"/>
        <c:tickLblPos val="nextTo"/>
        <c:crossAx val="1362895184"/>
        <c:crosses val="autoZero"/>
        <c:crossBetween val="between"/>
      </c:valAx>
      <c:spPr>
        <a:noFill/>
        <a:ln w="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0.39727</cdr:x>
      <cdr:y>0.36736</cdr:y>
    </cdr:from>
    <cdr:to>
      <cdr:x>0.60273</cdr:x>
      <cdr:y>0.49107</cdr:y>
    </cdr:to>
    <cdr:cxnSp macro="">
      <cdr:nvCxnSpPr>
        <cdr:cNvPr id="2" name="Conector recto 1">
          <a:extLst xmlns:a="http://schemas.openxmlformats.org/drawingml/2006/main">
            <a:ext uri="{FF2B5EF4-FFF2-40B4-BE49-F238E27FC236}">
              <a16:creationId xmlns:a16="http://schemas.microsoft.com/office/drawing/2014/main" id="{A120A02D-8AA1-6213-BE61-8FEB80DA4FFE}"/>
            </a:ext>
          </a:extLst>
        </cdr:cNvPr>
        <cdr:cNvCxnSpPr>
          <a:cxnSpLocks xmlns:a="http://schemas.openxmlformats.org/drawingml/2006/main"/>
        </cdr:cNvCxnSpPr>
      </cdr:nvCxnSpPr>
      <cdr:spPr>
        <a:xfrm xmlns:a="http://schemas.openxmlformats.org/drawingml/2006/main" flipV="1">
          <a:off x="2002243" y="739594"/>
          <a:ext cx="1035511" cy="249070"/>
        </a:xfrm>
        <a:prstGeom xmlns:a="http://schemas.openxmlformats.org/drawingml/2006/main" prst="line">
          <a:avLst/>
        </a:prstGeom>
        <a:noFill xmlns:a="http://schemas.openxmlformats.org/drawingml/2006/main"/>
        <a:ln xmlns:a="http://schemas.openxmlformats.org/drawingml/2006/main" w="6350" cap="flat">
          <a:solidFill>
            <a:schemeClr val="accent6">
              <a:lumMod val="50000"/>
            </a:schemeClr>
          </a:solidFill>
          <a:prstDash val="solid"/>
          <a:round/>
          <a:headEnd w="med" len="sm"/>
          <a:tailEnd type="triangle"/>
        </a:ln>
        <a:effectLst xmlns:a="http://schemas.openxmlformats.org/drawingml/2006/main"/>
        <a:sp3d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none"/>
      </cdr:style>
    </cdr:cxnSp>
  </cdr:relSizeAnchor>
  <cdr:relSizeAnchor xmlns:cdr="http://schemas.openxmlformats.org/drawingml/2006/chartDrawing">
    <cdr:from>
      <cdr:x>0.46373</cdr:x>
      <cdr:y>0.37114</cdr:y>
    </cdr:from>
    <cdr:to>
      <cdr:x>0.53627</cdr:x>
      <cdr:y>0.48597</cdr:y>
    </cdr:to>
    <cdr:sp macro="" textlink="">
      <cdr:nvSpPr>
        <cdr:cNvPr id="3" name="Text Placeholder 2">
          <a:extLst xmlns:a="http://schemas.openxmlformats.org/drawingml/2006/main">
            <a:ext uri="{FF2B5EF4-FFF2-40B4-BE49-F238E27FC236}">
              <a16:creationId xmlns:a16="http://schemas.microsoft.com/office/drawing/2014/main" id="{DAF2B03E-D710-7FD5-8F73-59E0281294D0}"/>
            </a:ext>
          </a:extLst>
        </cdr:cNvPr>
        <cdr:cNvSpPr>
          <a:spLocks xmlns:a="http://schemas.openxmlformats.org/drawingml/2006/main" noGrp="1"/>
        </cdr:cNvSpPr>
      </cdr:nvSpPr>
      <cdr:spPr bwMode="auto">
        <a:xfrm xmlns:a="http://schemas.openxmlformats.org/drawingml/2006/main">
          <a:off x="2337194" y="747204"/>
          <a:ext cx="365609" cy="231195"/>
        </a:xfrm>
        <a:prstGeom xmlns:a="http://schemas.openxmlformats.org/drawingml/2006/main" prst="ellipse">
          <a:avLst/>
        </a:prstGeom>
        <a:solidFill xmlns:a="http://schemas.openxmlformats.org/drawingml/2006/main">
          <a:schemeClr val="accent6">
            <a:lumMod val="20000"/>
            <a:lumOff val="80000"/>
          </a:schemeClr>
        </a:solidFill>
        <a:ln xmlns:a="http://schemas.openxmlformats.org/drawingml/2006/main" w="9525" algn="ctr">
          <a:solidFill>
            <a:schemeClr val="accent6">
              <a:lumMod val="50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sz="700" b="1" dirty="0">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15,5%</a:t>
          </a:r>
        </a:p>
      </cdr:txBody>
    </cdr:sp>
  </cdr:relSizeAnchor>
</c:userShapes>
</file>

<file path=ppt/drawings/drawing2.xml><?xml version="1.0" encoding="utf-8"?>
<c:userShapes xmlns:c="http://schemas.openxmlformats.org/drawingml/2006/chart">
  <cdr:relSizeAnchor xmlns:cdr="http://schemas.openxmlformats.org/drawingml/2006/chartDrawing">
    <cdr:from>
      <cdr:x>0.26176</cdr:x>
      <cdr:y>0.11742</cdr:y>
    </cdr:from>
    <cdr:to>
      <cdr:x>0.73824</cdr:x>
      <cdr:y>0.56389</cdr:y>
    </cdr:to>
    <cdr:cxnSp macro="">
      <cdr:nvCxnSpPr>
        <cdr:cNvPr id="2" name="Conector recto 1">
          <a:extLst xmlns:a="http://schemas.openxmlformats.org/drawingml/2006/main">
            <a:ext uri="{FF2B5EF4-FFF2-40B4-BE49-F238E27FC236}">
              <a16:creationId xmlns:a16="http://schemas.microsoft.com/office/drawing/2014/main" id="{A120A02D-8AA1-6213-BE61-8FEB80DA4FFE}"/>
            </a:ext>
          </a:extLst>
        </cdr:cNvPr>
        <cdr:cNvCxnSpPr>
          <a:cxnSpLocks xmlns:a="http://schemas.openxmlformats.org/drawingml/2006/main"/>
        </cdr:cNvCxnSpPr>
      </cdr:nvCxnSpPr>
      <cdr:spPr>
        <a:xfrm xmlns:a="http://schemas.openxmlformats.org/drawingml/2006/main" flipV="1">
          <a:off x="1319272" y="236407"/>
          <a:ext cx="2401454" cy="898860"/>
        </a:xfrm>
        <a:prstGeom xmlns:a="http://schemas.openxmlformats.org/drawingml/2006/main" prst="line">
          <a:avLst/>
        </a:prstGeom>
        <a:noFill xmlns:a="http://schemas.openxmlformats.org/drawingml/2006/main"/>
        <a:ln xmlns:a="http://schemas.openxmlformats.org/drawingml/2006/main" w="12700" cap="flat">
          <a:solidFill>
            <a:schemeClr val="accent6">
              <a:lumMod val="50000"/>
            </a:schemeClr>
          </a:solidFill>
          <a:prstDash val="solid"/>
          <a:round/>
          <a:headEnd w="med" len="sm"/>
          <a:tailEnd type="triangle"/>
        </a:ln>
        <a:effectLst xmlns:a="http://schemas.openxmlformats.org/drawingml/2006/main"/>
        <a:sp3d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none"/>
      </cdr:style>
    </cdr:cxnSp>
  </cdr:relSizeAnchor>
  <cdr:relSizeAnchor xmlns:cdr="http://schemas.openxmlformats.org/drawingml/2006/chartDrawing">
    <cdr:from>
      <cdr:x>0.43842</cdr:x>
      <cdr:y>0.25919</cdr:y>
    </cdr:from>
    <cdr:to>
      <cdr:x>0.55689</cdr:x>
      <cdr:y>0.46446</cdr:y>
    </cdr:to>
    <cdr:sp macro="" textlink="">
      <cdr:nvSpPr>
        <cdr:cNvPr id="3" name="Text Placeholder 2">
          <a:extLst xmlns:a="http://schemas.openxmlformats.org/drawingml/2006/main">
            <a:ext uri="{FF2B5EF4-FFF2-40B4-BE49-F238E27FC236}">
              <a16:creationId xmlns:a16="http://schemas.microsoft.com/office/drawing/2014/main" id="{DAF2B03E-D710-7FD5-8F73-59E0281294D0}"/>
            </a:ext>
          </a:extLst>
        </cdr:cNvPr>
        <cdr:cNvSpPr>
          <a:spLocks xmlns:a="http://schemas.openxmlformats.org/drawingml/2006/main" noGrp="1"/>
        </cdr:cNvSpPr>
      </cdr:nvSpPr>
      <cdr:spPr bwMode="auto">
        <a:xfrm xmlns:a="http://schemas.openxmlformats.org/drawingml/2006/main">
          <a:off x="2209641" y="521823"/>
          <a:ext cx="597060" cy="413267"/>
        </a:xfrm>
        <a:prstGeom xmlns:a="http://schemas.openxmlformats.org/drawingml/2006/main" prst="ellipse">
          <a:avLst/>
        </a:prstGeom>
        <a:solidFill xmlns:a="http://schemas.openxmlformats.org/drawingml/2006/main">
          <a:schemeClr val="accent6">
            <a:lumMod val="20000"/>
            <a:lumOff val="80000"/>
          </a:schemeClr>
        </a:solidFill>
        <a:ln xmlns:a="http://schemas.openxmlformats.org/drawingml/2006/main" w="9525" algn="ctr">
          <a:solidFill>
            <a:schemeClr val="accent6">
              <a:lumMod val="50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sz="900" b="1" dirty="0">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9%</a:t>
          </a:r>
        </a:p>
      </cdr:txBody>
    </cdr:sp>
  </cdr:relSizeAnchor>
</c:userShapes>
</file>

<file path=ppt/drawings/drawing3.xml><?xml version="1.0" encoding="utf-8"?>
<c:userShapes xmlns:c="http://schemas.openxmlformats.org/drawingml/2006/chart">
  <cdr:relSizeAnchor xmlns:cdr="http://schemas.openxmlformats.org/drawingml/2006/chartDrawing">
    <cdr:from>
      <cdr:x>0.84111</cdr:x>
      <cdr:y>0.61474</cdr:y>
    </cdr:from>
    <cdr:to>
      <cdr:x>0.90629</cdr:x>
      <cdr:y>0.69425</cdr:y>
    </cdr:to>
    <cdr:sp macro="" textlink="">
      <cdr:nvSpPr>
        <cdr:cNvPr id="2" name="Text Placeholder 2">
          <a:extLst xmlns:a="http://schemas.openxmlformats.org/drawingml/2006/main">
            <a:ext uri="{FF2B5EF4-FFF2-40B4-BE49-F238E27FC236}">
              <a16:creationId xmlns:a16="http://schemas.microsoft.com/office/drawing/2014/main" id="{4A0C7E1B-3718-AF85-91D9-64FF22A5B879}"/>
            </a:ext>
          </a:extLst>
        </cdr:cNvPr>
        <cdr:cNvSpPr>
          <a:spLocks xmlns:a="http://schemas.openxmlformats.org/drawingml/2006/main" noGrp="1"/>
        </cdr:cNvSpPr>
      </cdr:nvSpPr>
      <cdr:spPr bwMode="auto">
        <a:xfrm xmlns:a="http://schemas.openxmlformats.org/drawingml/2006/main">
          <a:off x="4326263" y="1477262"/>
          <a:ext cx="335220" cy="191070"/>
        </a:xfrm>
        <a:prstGeom xmlns:a="http://schemas.openxmlformats.org/drawingml/2006/main" prst="ellipse">
          <a:avLst/>
        </a:prstGeom>
        <a:solidFill xmlns:a="http://schemas.openxmlformats.org/drawingml/2006/main">
          <a:schemeClr val="bg1">
            <a:lumMod val="95000"/>
          </a:schemeClr>
        </a:solidFill>
        <a:ln xmlns:a="http://schemas.openxmlformats.org/drawingml/2006/main" w="9525" algn="ctr">
          <a:solidFill>
            <a:schemeClr val="bg1">
              <a:lumMod val="85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altLang="en-U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81%</a:t>
          </a:r>
          <a:endParaRPr lang="es-E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0.10941</cdr:x>
      <cdr:y>0.41028</cdr:y>
    </cdr:from>
    <cdr:to>
      <cdr:x>0.17458</cdr:x>
      <cdr:y>0.5</cdr:y>
    </cdr:to>
    <cdr:sp macro="" textlink="">
      <cdr:nvSpPr>
        <cdr:cNvPr id="2" name="Text Placeholder 2">
          <a:extLst xmlns:a="http://schemas.openxmlformats.org/drawingml/2006/main">
            <a:ext uri="{FF2B5EF4-FFF2-40B4-BE49-F238E27FC236}">
              <a16:creationId xmlns:a16="http://schemas.microsoft.com/office/drawing/2014/main" id="{CDA0FA0A-B4E3-47B2-A028-BE6503C3C8ED}"/>
            </a:ext>
          </a:extLst>
        </cdr:cNvPr>
        <cdr:cNvSpPr>
          <a:spLocks xmlns:a="http://schemas.openxmlformats.org/drawingml/2006/main" noGrp="1"/>
        </cdr:cNvSpPr>
      </cdr:nvSpPr>
      <cdr:spPr bwMode="auto">
        <a:xfrm xmlns:a="http://schemas.openxmlformats.org/drawingml/2006/main">
          <a:off x="562748" y="873684"/>
          <a:ext cx="335220" cy="191070"/>
        </a:xfrm>
        <a:prstGeom xmlns:a="http://schemas.openxmlformats.org/drawingml/2006/main" prst="ellipse">
          <a:avLst/>
        </a:prstGeom>
        <a:solidFill xmlns:a="http://schemas.openxmlformats.org/drawingml/2006/main">
          <a:schemeClr val="bg1">
            <a:lumMod val="95000"/>
          </a:schemeClr>
        </a:solidFill>
        <a:ln xmlns:a="http://schemas.openxmlformats.org/drawingml/2006/main" w="9525" algn="ctr">
          <a:solidFill>
            <a:schemeClr val="bg1">
              <a:lumMod val="85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altLang="en-U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(21%)</a:t>
          </a:r>
          <a:endParaRPr lang="es-E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cdr:txBody>
    </cdr:sp>
  </cdr:relSizeAnchor>
  <cdr:relSizeAnchor xmlns:cdr="http://schemas.openxmlformats.org/drawingml/2006/chartDrawing">
    <cdr:from>
      <cdr:x>0.35722</cdr:x>
      <cdr:y>0.13611</cdr:y>
    </cdr:from>
    <cdr:to>
      <cdr:x>0.42239</cdr:x>
      <cdr:y>0.22583</cdr:y>
    </cdr:to>
    <cdr:sp macro="" textlink="">
      <cdr:nvSpPr>
        <cdr:cNvPr id="3" name="Text Placeholder 2">
          <a:extLst xmlns:a="http://schemas.openxmlformats.org/drawingml/2006/main">
            <a:ext uri="{FF2B5EF4-FFF2-40B4-BE49-F238E27FC236}">
              <a16:creationId xmlns:a16="http://schemas.microsoft.com/office/drawing/2014/main" id="{CDA0FA0A-B4E3-47B2-A028-BE6503C3C8ED}"/>
            </a:ext>
          </a:extLst>
        </cdr:cNvPr>
        <cdr:cNvSpPr>
          <a:spLocks xmlns:a="http://schemas.openxmlformats.org/drawingml/2006/main" noGrp="1"/>
        </cdr:cNvSpPr>
      </cdr:nvSpPr>
      <cdr:spPr bwMode="auto">
        <a:xfrm xmlns:a="http://schemas.openxmlformats.org/drawingml/2006/main">
          <a:off x="1837366" y="289847"/>
          <a:ext cx="335220" cy="191070"/>
        </a:xfrm>
        <a:prstGeom xmlns:a="http://schemas.openxmlformats.org/drawingml/2006/main" prst="ellipse">
          <a:avLst/>
        </a:prstGeom>
        <a:solidFill xmlns:a="http://schemas.openxmlformats.org/drawingml/2006/main">
          <a:schemeClr val="bg1">
            <a:lumMod val="95000"/>
          </a:schemeClr>
        </a:solidFill>
        <a:ln xmlns:a="http://schemas.openxmlformats.org/drawingml/2006/main" w="9525" algn="ctr">
          <a:solidFill>
            <a:schemeClr val="bg1">
              <a:lumMod val="85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altLang="en-U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6%</a:t>
          </a:r>
          <a:endParaRPr lang="es-E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cdr:txBody>
    </cdr:sp>
  </cdr:relSizeAnchor>
  <cdr:relSizeAnchor xmlns:cdr="http://schemas.openxmlformats.org/drawingml/2006/chartDrawing">
    <cdr:from>
      <cdr:x>0.58887</cdr:x>
      <cdr:y>0.5</cdr:y>
    </cdr:from>
    <cdr:to>
      <cdr:x>0.65404</cdr:x>
      <cdr:y>0.58972</cdr:y>
    </cdr:to>
    <cdr:sp macro="" textlink="">
      <cdr:nvSpPr>
        <cdr:cNvPr id="4" name="Text Placeholder 2">
          <a:extLst xmlns:a="http://schemas.openxmlformats.org/drawingml/2006/main">
            <a:ext uri="{FF2B5EF4-FFF2-40B4-BE49-F238E27FC236}">
              <a16:creationId xmlns:a16="http://schemas.microsoft.com/office/drawing/2014/main" id="{CDA0FA0A-B4E3-47B2-A028-BE6503C3C8ED}"/>
            </a:ext>
          </a:extLst>
        </cdr:cNvPr>
        <cdr:cNvSpPr>
          <a:spLocks xmlns:a="http://schemas.openxmlformats.org/drawingml/2006/main" noGrp="1"/>
        </cdr:cNvSpPr>
      </cdr:nvSpPr>
      <cdr:spPr bwMode="auto">
        <a:xfrm xmlns:a="http://schemas.openxmlformats.org/drawingml/2006/main">
          <a:off x="3028856" y="1064754"/>
          <a:ext cx="335220" cy="191070"/>
        </a:xfrm>
        <a:prstGeom xmlns:a="http://schemas.openxmlformats.org/drawingml/2006/main" prst="ellipse">
          <a:avLst/>
        </a:prstGeom>
        <a:solidFill xmlns:a="http://schemas.openxmlformats.org/drawingml/2006/main">
          <a:schemeClr val="bg1">
            <a:lumMod val="95000"/>
          </a:schemeClr>
        </a:solidFill>
        <a:ln xmlns:a="http://schemas.openxmlformats.org/drawingml/2006/main" w="9525" algn="ctr">
          <a:solidFill>
            <a:schemeClr val="bg1">
              <a:lumMod val="85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altLang="en-U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7%</a:t>
          </a:r>
          <a:endParaRPr lang="es-E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cdr:txBody>
    </cdr:sp>
  </cdr:relSizeAnchor>
  <cdr:relSizeAnchor xmlns:cdr="http://schemas.openxmlformats.org/drawingml/2006/chartDrawing">
    <cdr:from>
      <cdr:x>0.81872</cdr:x>
      <cdr:y>0.00452</cdr:y>
    </cdr:from>
    <cdr:to>
      <cdr:x>0.8839</cdr:x>
      <cdr:y>0.09424</cdr:y>
    </cdr:to>
    <cdr:sp macro="" textlink="">
      <cdr:nvSpPr>
        <cdr:cNvPr id="5" name="Text Placeholder 2">
          <a:extLst xmlns:a="http://schemas.openxmlformats.org/drawingml/2006/main">
            <a:ext uri="{FF2B5EF4-FFF2-40B4-BE49-F238E27FC236}">
              <a16:creationId xmlns:a16="http://schemas.microsoft.com/office/drawing/2014/main" id="{CDA0FA0A-B4E3-47B2-A028-BE6503C3C8ED}"/>
            </a:ext>
          </a:extLst>
        </cdr:cNvPr>
        <cdr:cNvSpPr>
          <a:spLocks xmlns:a="http://schemas.openxmlformats.org/drawingml/2006/main" noGrp="1"/>
        </cdr:cNvSpPr>
      </cdr:nvSpPr>
      <cdr:spPr bwMode="auto">
        <a:xfrm xmlns:a="http://schemas.openxmlformats.org/drawingml/2006/main">
          <a:off x="4211112" y="9615"/>
          <a:ext cx="335220" cy="191070"/>
        </a:xfrm>
        <a:prstGeom xmlns:a="http://schemas.openxmlformats.org/drawingml/2006/main" prst="ellipse">
          <a:avLst/>
        </a:prstGeom>
        <a:solidFill xmlns:a="http://schemas.openxmlformats.org/drawingml/2006/main">
          <a:schemeClr val="bg1">
            <a:lumMod val="95000"/>
          </a:schemeClr>
        </a:solidFill>
        <a:ln xmlns:a="http://schemas.openxmlformats.org/drawingml/2006/main" w="9525" algn="ctr">
          <a:solidFill>
            <a:schemeClr val="bg1">
              <a:lumMod val="85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altLang="en-U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2%</a:t>
          </a:r>
          <a:endParaRPr lang="es-ES" sz="700" b="1" dirty="0">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0.55592</cdr:x>
      <cdr:y>0.07642</cdr:y>
    </cdr:from>
    <cdr:to>
      <cdr:x>0.81821</cdr:x>
      <cdr:y>0.33503</cdr:y>
    </cdr:to>
    <cdr:cxnSp macro="">
      <cdr:nvCxnSpPr>
        <cdr:cNvPr id="2" name="Conector recto 1">
          <a:extLst xmlns:a="http://schemas.openxmlformats.org/drawingml/2006/main">
            <a:ext uri="{FF2B5EF4-FFF2-40B4-BE49-F238E27FC236}">
              <a16:creationId xmlns:a16="http://schemas.microsoft.com/office/drawing/2014/main" id="{A120A02D-8AA1-6213-BE61-8FEB80DA4FFE}"/>
            </a:ext>
          </a:extLst>
        </cdr:cNvPr>
        <cdr:cNvCxnSpPr>
          <a:cxnSpLocks xmlns:a="http://schemas.openxmlformats.org/drawingml/2006/main"/>
        </cdr:cNvCxnSpPr>
      </cdr:nvCxnSpPr>
      <cdr:spPr>
        <a:xfrm xmlns:a="http://schemas.openxmlformats.org/drawingml/2006/main" flipV="1">
          <a:off x="2801860" y="153855"/>
          <a:ext cx="1321918" cy="520657"/>
        </a:xfrm>
        <a:prstGeom xmlns:a="http://schemas.openxmlformats.org/drawingml/2006/main" prst="line">
          <a:avLst/>
        </a:prstGeom>
        <a:noFill xmlns:a="http://schemas.openxmlformats.org/drawingml/2006/main"/>
        <a:ln xmlns:a="http://schemas.openxmlformats.org/drawingml/2006/main" w="12700" cap="flat">
          <a:solidFill>
            <a:schemeClr val="accent6">
              <a:lumMod val="50000"/>
            </a:schemeClr>
          </a:solidFill>
          <a:prstDash val="solid"/>
          <a:round/>
          <a:headEnd w="med" len="sm"/>
          <a:tailEnd type="triangle"/>
        </a:ln>
        <a:effectLst xmlns:a="http://schemas.openxmlformats.org/drawingml/2006/main"/>
        <a:sp3d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none"/>
      </cdr:style>
    </cdr:cxnSp>
  </cdr:relSizeAnchor>
  <cdr:relSizeAnchor xmlns:cdr="http://schemas.openxmlformats.org/drawingml/2006/chartDrawing">
    <cdr:from>
      <cdr:x>0.61217</cdr:x>
      <cdr:y>0.1742</cdr:y>
    </cdr:from>
    <cdr:to>
      <cdr:x>0.70212</cdr:x>
      <cdr:y>0.31822</cdr:y>
    </cdr:to>
    <cdr:sp macro="" textlink="">
      <cdr:nvSpPr>
        <cdr:cNvPr id="3" name="Text Placeholder 2">
          <a:extLst xmlns:a="http://schemas.openxmlformats.org/drawingml/2006/main">
            <a:ext uri="{FF2B5EF4-FFF2-40B4-BE49-F238E27FC236}">
              <a16:creationId xmlns:a16="http://schemas.microsoft.com/office/drawing/2014/main" id="{DAF2B03E-D710-7FD5-8F73-59E0281294D0}"/>
            </a:ext>
          </a:extLst>
        </cdr:cNvPr>
        <cdr:cNvSpPr>
          <a:spLocks xmlns:a="http://schemas.openxmlformats.org/drawingml/2006/main" noGrp="1"/>
        </cdr:cNvSpPr>
      </cdr:nvSpPr>
      <cdr:spPr bwMode="auto">
        <a:xfrm xmlns:a="http://schemas.openxmlformats.org/drawingml/2006/main">
          <a:off x="3085351" y="350711"/>
          <a:ext cx="453338" cy="289950"/>
        </a:xfrm>
        <a:prstGeom xmlns:a="http://schemas.openxmlformats.org/drawingml/2006/main" prst="ellipse">
          <a:avLst/>
        </a:prstGeom>
        <a:solidFill xmlns:a="http://schemas.openxmlformats.org/drawingml/2006/main">
          <a:schemeClr val="accent6">
            <a:lumMod val="20000"/>
            <a:lumOff val="80000"/>
          </a:schemeClr>
        </a:solidFill>
        <a:ln xmlns:a="http://schemas.openxmlformats.org/drawingml/2006/main" w="9525" algn="ctr">
          <a:solidFill>
            <a:schemeClr val="accent6">
              <a:lumMod val="50000"/>
            </a:schemeClr>
          </a:solidFill>
        </a:ln>
      </cdr:spPr>
      <cdr:txBody>
        <a:bodyPr xmlns:a="http://schemas.openxmlformats.org/drawingml/2006/main" vert="horz" wrap="none" lIns="0" tIns="0" rIns="0" bIns="0" numCol="1" spcCol="0" rtlCol="0" anchor="ctr" anchorCtr="0">
          <a:noAutofit/>
        </a:bodyPr>
        <a:lstStyle xmlns:a="http://schemas.openxmlformats.org/drawingml/2006/main">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xmlns:a="http://schemas.openxmlformats.org/drawingml/2006/main">
          <a:pPr marL="0" indent="0" algn="ctr">
            <a:spcBef>
              <a:spcPct val="0"/>
            </a:spcBef>
            <a:spcAft>
              <a:spcPct val="0"/>
            </a:spcAft>
            <a:buNone/>
          </a:pPr>
          <a:r>
            <a:rPr lang="es-ES" sz="900" b="1" dirty="0">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2%</a:t>
          </a:r>
        </a:p>
      </cdr:txBody>
    </cdr:sp>
  </cdr:relSizeAnchor>
  <cdr:relSizeAnchor xmlns:cdr="http://schemas.openxmlformats.org/drawingml/2006/chartDrawing">
    <cdr:from>
      <cdr:x>0.18504</cdr:x>
      <cdr:y>0.16504</cdr:y>
    </cdr:from>
    <cdr:to>
      <cdr:x>0.5</cdr:x>
      <cdr:y>0.53897</cdr:y>
    </cdr:to>
    <cdr:cxnSp macro="">
      <cdr:nvCxnSpPr>
        <cdr:cNvPr id="10" name="Conector recto 9">
          <a:extLst xmlns:a="http://schemas.openxmlformats.org/drawingml/2006/main">
            <a:ext uri="{FF2B5EF4-FFF2-40B4-BE49-F238E27FC236}">
              <a16:creationId xmlns:a16="http://schemas.microsoft.com/office/drawing/2014/main" id="{69F355BE-FC45-CD5D-E2BA-137B5BB37D9C}"/>
            </a:ext>
          </a:extLst>
        </cdr:cNvPr>
        <cdr:cNvCxnSpPr>
          <a:cxnSpLocks xmlns:a="http://schemas.openxmlformats.org/drawingml/2006/main"/>
        </cdr:cNvCxnSpPr>
      </cdr:nvCxnSpPr>
      <cdr:spPr>
        <a:xfrm xmlns:a="http://schemas.openxmlformats.org/drawingml/2006/main" flipV="1">
          <a:off x="932624" y="332271"/>
          <a:ext cx="1587376" cy="752834"/>
        </a:xfrm>
        <a:prstGeom xmlns:a="http://schemas.openxmlformats.org/drawingml/2006/main" prst="line">
          <a:avLst/>
        </a:prstGeom>
        <a:noFill xmlns:a="http://schemas.openxmlformats.org/drawingml/2006/main"/>
        <a:ln xmlns:a="http://schemas.openxmlformats.org/drawingml/2006/main" w="12700" cap="flat">
          <a:solidFill>
            <a:schemeClr val="accent6">
              <a:lumMod val="50000"/>
            </a:schemeClr>
          </a:solidFill>
          <a:prstDash val="solid"/>
          <a:round/>
          <a:headEnd w="med" len="sm"/>
          <a:tailEnd type="triangle"/>
        </a:ln>
        <a:effectLst xmlns:a="http://schemas.openxmlformats.org/drawingml/2006/main"/>
        <a:sp3d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none"/>
      </cdr:style>
    </cdr:cxnSp>
  </cdr:relSizeAnchor>
  <cdr:relSizeAnchor xmlns:cdr="http://schemas.openxmlformats.org/drawingml/2006/chartDrawing">
    <cdr:from>
      <cdr:x>0.27557</cdr:x>
      <cdr:y>0.29663</cdr:y>
    </cdr:from>
    <cdr:to>
      <cdr:x>0.36551</cdr:x>
      <cdr:y>0.44065</cdr:y>
    </cdr:to>
    <cdr:sp macro="" textlink="">
      <cdr:nvSpPr>
        <cdr:cNvPr id="11" name="Text Placeholder 2">
          <a:extLst xmlns:a="http://schemas.openxmlformats.org/drawingml/2006/main">
            <a:ext uri="{FF2B5EF4-FFF2-40B4-BE49-F238E27FC236}">
              <a16:creationId xmlns:a16="http://schemas.microsoft.com/office/drawing/2014/main" id="{3DE41EE1-5772-F481-7F5A-7C28BD7F4EEB}"/>
            </a:ext>
          </a:extLst>
        </cdr:cNvPr>
        <cdr:cNvSpPr>
          <a:spLocks xmlns:a="http://schemas.openxmlformats.org/drawingml/2006/main" noGrp="1"/>
        </cdr:cNvSpPr>
      </cdr:nvSpPr>
      <cdr:spPr bwMode="auto">
        <a:xfrm xmlns:a="http://schemas.openxmlformats.org/drawingml/2006/main">
          <a:off x="1388853" y="597196"/>
          <a:ext cx="453338" cy="289950"/>
        </a:xfrm>
        <a:prstGeom xmlns:a="http://schemas.openxmlformats.org/drawingml/2006/main" prst="ellipse">
          <a:avLst/>
        </a:prstGeom>
        <a:solidFill xmlns:a="http://schemas.openxmlformats.org/drawingml/2006/main">
          <a:schemeClr val="accent6">
            <a:lumMod val="20000"/>
            <a:lumOff val="80000"/>
          </a:schemeClr>
        </a:solidFill>
        <a:ln xmlns:a="http://schemas.openxmlformats.org/drawingml/2006/main" w="9525" algn="ctr">
          <a:solidFill>
            <a:schemeClr val="accent6">
              <a:lumMod val="50000"/>
            </a:schemeClr>
          </a:solidFill>
        </a:ln>
      </cdr:spPr>
      <cdr:txBody>
        <a:bodyPr xmlns:a="http://schemas.openxmlformats.org/drawingml/2006/main" vert="horz" wrap="none" lIns="0" tIns="0" rIns="0" bIns="0" numCol="1" spcCol="0" rtlCol="0" anchor="ctr" anchorCtr="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indent="0" algn="ctr">
            <a:spcBef>
              <a:spcPct val="0"/>
            </a:spcBef>
            <a:spcAft>
              <a:spcPct val="0"/>
            </a:spcAft>
            <a:buNone/>
          </a:pPr>
          <a:r>
            <a:rPr lang="es-ES" sz="900" b="1" dirty="0">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15%</a:t>
          </a:r>
        </a:p>
      </cdr:txBody>
    </cdr:sp>
  </cdr:relSizeAnchor>
  <cdr:relSizeAnchor xmlns:cdr="http://schemas.openxmlformats.org/drawingml/2006/chartDrawing">
    <cdr:from>
      <cdr:x>0.77526</cdr:x>
      <cdr:y>0.23019</cdr:y>
    </cdr:from>
    <cdr:to>
      <cdr:x>0.85485</cdr:x>
      <cdr:y>0.36306</cdr:y>
    </cdr:to>
    <cdr:sp macro="" textlink="">
      <cdr:nvSpPr>
        <cdr:cNvPr id="13" name="Text Placeholder 2">
          <a:extLst xmlns:a="http://schemas.openxmlformats.org/drawingml/2006/main">
            <a:ext uri="{FF2B5EF4-FFF2-40B4-BE49-F238E27FC236}">
              <a16:creationId xmlns:a16="http://schemas.microsoft.com/office/drawing/2014/main" id="{38F85A80-EC07-C117-5319-DF5BD5B74070}"/>
            </a:ext>
          </a:extLst>
        </cdr:cNvPr>
        <cdr:cNvSpPr>
          <a:spLocks xmlns:a="http://schemas.openxmlformats.org/drawingml/2006/main" noGrp="1"/>
        </cdr:cNvSpPr>
      </cdr:nvSpPr>
      <cdr:spPr bwMode="auto">
        <a:xfrm xmlns:a="http://schemas.openxmlformats.org/drawingml/2006/main">
          <a:off x="3907302" y="463447"/>
          <a:ext cx="401158" cy="267498"/>
        </a:xfrm>
        <a:prstGeom xmlns:a="http://schemas.openxmlformats.org/drawingml/2006/main" prst="ellipse">
          <a:avLst/>
        </a:prstGeom>
        <a:noFill xmlns:a="http://schemas.openxmlformats.org/drawingml/2006/main"/>
        <a:ln xmlns:a="http://schemas.openxmlformats.org/drawingml/2006/main" w="9525" algn="ctr">
          <a:noFill/>
        </a:ln>
      </cdr:spPr>
      <cdr:txBody>
        <a:bodyPr xmlns:a="http://schemas.openxmlformats.org/drawingml/2006/main" vert="horz" wrap="none" lIns="0" tIns="0" rIns="0" bIns="0" numCol="1" spcCol="0" rtlCol="0" anchor="ctr" anchorCtr="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indent="0" algn="ctr">
            <a:spcBef>
              <a:spcPct val="0"/>
            </a:spcBef>
            <a:spcAft>
              <a:spcPct val="0"/>
            </a:spcAft>
            <a:buNone/>
          </a:pPr>
          <a:r>
            <a:rPr lang="es-ES" sz="1000" b="1" dirty="0">
              <a:solidFill>
                <a:schemeClr val="bg1"/>
              </a:solidFill>
              <a:latin typeface="Montserrat" panose="00000500000000000000" pitchFamily="2" charset="0"/>
              <a:cs typeface="Arial" panose="020B0604020202020204" pitchFamily="34" charset="0"/>
              <a:sym typeface="Arial" panose="020B0604020202020204" pitchFamily="34" charset="0"/>
            </a:rPr>
            <a:t>177</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xfrm>
            <a:off x="141288" y="768350"/>
            <a:ext cx="6821487" cy="3836988"/>
          </a:xfrm>
          <a:prstGeom prst="rect">
            <a:avLst/>
          </a:prstGeom>
        </p:spPr>
        <p:txBody>
          <a:bodyPr lIns="94796" tIns="47398" rIns="94796" bIns="47398"/>
          <a:lstStyle/>
          <a:p>
            <a:endParaRPr/>
          </a:p>
        </p:txBody>
      </p:sp>
      <p:sp>
        <p:nvSpPr>
          <p:cNvPr id="145" name="Shape 145"/>
          <p:cNvSpPr>
            <a:spLocks noGrp="1"/>
          </p:cNvSpPr>
          <p:nvPr>
            <p:ph type="body" sz="quarter" idx="1"/>
          </p:nvPr>
        </p:nvSpPr>
        <p:spPr>
          <a:xfrm>
            <a:off x="947209" y="4861442"/>
            <a:ext cx="5209647" cy="4605576"/>
          </a:xfrm>
          <a:prstGeom prst="rect">
            <a:avLst/>
          </a:prstGeom>
        </p:spPr>
        <p:txBody>
          <a:bodyPr lIns="94796" tIns="47398" rIns="94796" bIns="47398"/>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610158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2203776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Tree>
    <p:extLst>
      <p:ext uri="{BB962C8B-B14F-4D97-AF65-F5344CB8AC3E}">
        <p14:creationId xmlns:p14="http://schemas.microsoft.com/office/powerpoint/2010/main" val="2142316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507588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1866416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6451E-C4CC-5FE5-B33F-DBB24F83F81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8D8F8DD-8679-F470-284A-133AD0AD3BE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5A84C9E-C993-ED7D-BA3C-EC7C2BF0C3F4}"/>
              </a:ext>
            </a:extLst>
          </p:cNvPr>
          <p:cNvSpPr>
            <a:spLocks noGrp="1"/>
          </p:cNvSpPr>
          <p:nvPr>
            <p:ph type="body" idx="1"/>
          </p:nvPr>
        </p:nvSpPr>
        <p:spPr/>
        <p:txBody>
          <a:bodyPr/>
          <a:lstStyle/>
          <a:p>
            <a:endParaRPr lang="es-ES"/>
          </a:p>
        </p:txBody>
      </p:sp>
    </p:spTree>
    <p:extLst>
      <p:ext uri="{BB962C8B-B14F-4D97-AF65-F5344CB8AC3E}">
        <p14:creationId xmlns:p14="http://schemas.microsoft.com/office/powerpoint/2010/main" val="2404670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3754845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845502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026" name="Picture 2" descr="Where AI used today">
            <a:extLst>
              <a:ext uri="{FF2B5EF4-FFF2-40B4-BE49-F238E27FC236}">
                <a16:creationId xmlns:a16="http://schemas.microsoft.com/office/drawing/2014/main" id="{E9F8AA93-EB42-1738-F49E-5E8DBEE28802}"/>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6859" b="21449"/>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464567" y="2683043"/>
            <a:ext cx="11262866" cy="2504364"/>
          </a:xfrm>
          <a:prstGeom prst="rect">
            <a:avLst/>
          </a:prstGeom>
          <a:solidFill>
            <a:srgbClr val="001B50"/>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ctrTitle"/>
          </p:nvPr>
        </p:nvSpPr>
        <p:spPr>
          <a:xfrm>
            <a:off x="617258" y="2846016"/>
            <a:ext cx="10993549" cy="1475013"/>
          </a:xfrm>
          <a:effectLst/>
        </p:spPr>
        <p:txBody>
          <a:bodyPr rtlCol="0" anchor="b">
            <a:normAutofit/>
          </a:bodyPr>
          <a:lstStyle>
            <a:lvl1pPr>
              <a:defRPr sz="3600">
                <a:solidFill>
                  <a:schemeClr val="accent1"/>
                </a:solidFill>
              </a:defRPr>
            </a:lvl1pPr>
          </a:lstStyle>
          <a:p>
            <a:pPr rtl="0"/>
            <a:r>
              <a:rPr lang="es-ES" noProof="0"/>
              <a:t>Haga clic para modificar el estilo de título del patrón</a:t>
            </a:r>
          </a:p>
        </p:txBody>
      </p:sp>
      <p:sp>
        <p:nvSpPr>
          <p:cNvPr id="3" name="Subtítulo 2"/>
          <p:cNvSpPr>
            <a:spLocks noGrp="1"/>
          </p:cNvSpPr>
          <p:nvPr>
            <p:ph type="subTitle" idx="1" hasCustomPrompt="1"/>
          </p:nvPr>
        </p:nvSpPr>
        <p:spPr>
          <a:xfrm>
            <a:off x="617260" y="4462697"/>
            <a:ext cx="10993546" cy="590321"/>
          </a:xfrm>
        </p:spPr>
        <p:txBody>
          <a:bodyPr rtlCol="0"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a:t>Haga clic para editar el estilo de subtítulo del patrón</a:t>
            </a:r>
          </a:p>
        </p:txBody>
      </p:sp>
      <p:sp>
        <p:nvSpPr>
          <p:cNvPr id="13" name="Rectángulo 12">
            <a:extLst>
              <a:ext uri="{FF2B5EF4-FFF2-40B4-BE49-F238E27FC236}">
                <a16:creationId xmlns:a16="http://schemas.microsoft.com/office/drawing/2014/main" id="{01EB5195-F664-37CB-9515-E50F25D86841}"/>
              </a:ext>
            </a:extLst>
          </p:cNvPr>
          <p:cNvSpPr/>
          <p:nvPr userDrawn="1"/>
        </p:nvSpPr>
        <p:spPr>
          <a:xfrm>
            <a:off x="446534" y="457200"/>
            <a:ext cx="3703320" cy="94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Rectángulo 13">
            <a:extLst>
              <a:ext uri="{FF2B5EF4-FFF2-40B4-BE49-F238E27FC236}">
                <a16:creationId xmlns:a16="http://schemas.microsoft.com/office/drawing/2014/main" id="{153C0114-AC59-7186-ADE8-93795C045FD7}"/>
              </a:ext>
            </a:extLst>
          </p:cNvPr>
          <p:cNvSpPr/>
          <p:nvPr userDrawn="1"/>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5" name="Rectángulo 14">
            <a:extLst>
              <a:ext uri="{FF2B5EF4-FFF2-40B4-BE49-F238E27FC236}">
                <a16:creationId xmlns:a16="http://schemas.microsoft.com/office/drawing/2014/main" id="{008B9FCC-C79C-88EC-EBC4-989C78F9695C}"/>
              </a:ext>
            </a:extLst>
          </p:cNvPr>
          <p:cNvSpPr/>
          <p:nvPr userDrawn="1"/>
        </p:nvSpPr>
        <p:spPr>
          <a:xfrm>
            <a:off x="4241830" y="457200"/>
            <a:ext cx="3703320" cy="91440"/>
          </a:xfrm>
          <a:prstGeom prst="rect">
            <a:avLst/>
          </a:prstGeom>
          <a:solidFill>
            <a:srgbClr val="E22319"/>
          </a:solidFill>
          <a:ln>
            <a:noFill/>
          </a:ln>
          <a:effectLst/>
        </p:spPr>
        <p:style>
          <a:lnRef idx="1">
            <a:schemeClr val="accent1"/>
          </a:lnRef>
          <a:fillRef idx="3">
            <a:schemeClr val="accent1"/>
          </a:fillRef>
          <a:effectRef idx="2">
            <a:schemeClr val="accent1"/>
          </a:effectRef>
          <a:fontRef idx="minor">
            <a:schemeClr val="lt1"/>
          </a:fontRef>
        </p:style>
      </p:sp>
      <p:pic>
        <p:nvPicPr>
          <p:cNvPr id="16" name="Imatge" descr="Imatge">
            <a:extLst>
              <a:ext uri="{FF2B5EF4-FFF2-40B4-BE49-F238E27FC236}">
                <a16:creationId xmlns:a16="http://schemas.microsoft.com/office/drawing/2014/main" id="{509C1B10-CC2D-3285-DD32-CE4FDEE3826A}"/>
              </a:ext>
            </a:extLst>
          </p:cNvPr>
          <p:cNvPicPr>
            <a:picLocks noChangeAspect="1"/>
          </p:cNvPicPr>
          <p:nvPr userDrawn="1"/>
        </p:nvPicPr>
        <p:blipFill>
          <a:blip r:embed="rId3"/>
          <a:stretch>
            <a:fillRect/>
          </a:stretch>
        </p:blipFill>
        <p:spPr>
          <a:xfrm>
            <a:off x="8784961" y="664079"/>
            <a:ext cx="2977721" cy="457090"/>
          </a:xfrm>
          <a:prstGeom prst="rect">
            <a:avLst/>
          </a:prstGeom>
          <a:ln w="12700">
            <a:miter lim="400000"/>
          </a:ln>
        </p:spPr>
      </p:pic>
    </p:spTree>
    <p:extLst>
      <p:ext uri="{BB962C8B-B14F-4D97-AF65-F5344CB8AC3E}">
        <p14:creationId xmlns:p14="http://schemas.microsoft.com/office/powerpoint/2010/main" val="9639758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sp>
        <p:nvSpPr>
          <p:cNvPr id="3" name="Marcador de posición de imagen 2"/>
          <p:cNvSpPr>
            <a:spLocks noGrp="1" noChangeAspect="1"/>
          </p:cNvSpPr>
          <p:nvPr>
            <p:ph type="pic" idx="1"/>
          </p:nvPr>
        </p:nvSpPr>
        <p:spPr>
          <a:xfrm>
            <a:off x="447817" y="599725"/>
            <a:ext cx="11290859" cy="3557252"/>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p>
        </p:txBody>
      </p:sp>
      <p:sp>
        <p:nvSpPr>
          <p:cNvPr id="8" name="Rectángulo 7">
            <a:extLst>
              <a:ext uri="{FF2B5EF4-FFF2-40B4-BE49-F238E27FC236}">
                <a16:creationId xmlns:a16="http://schemas.microsoft.com/office/drawing/2014/main" id="{B032D39D-5661-0C84-A847-F62760BEC09C}"/>
              </a:ext>
            </a:extLst>
          </p:cNvPr>
          <p:cNvSpPr/>
          <p:nvPr userDrawn="1"/>
        </p:nvSpPr>
        <p:spPr>
          <a:xfrm>
            <a:off x="449044" y="6328614"/>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Rectángulo 8">
            <a:extLst>
              <a:ext uri="{FF2B5EF4-FFF2-40B4-BE49-F238E27FC236}">
                <a16:creationId xmlns:a16="http://schemas.microsoft.com/office/drawing/2014/main" id="{A99D8F82-F17C-F6BA-3595-F0A0E2D11566}"/>
              </a:ext>
            </a:extLst>
          </p:cNvPr>
          <p:cNvSpPr/>
          <p:nvPr userDrawn="1"/>
        </p:nvSpPr>
        <p:spPr>
          <a:xfrm>
            <a:off x="8044657" y="6325057"/>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0" name="Rectángulo 9">
            <a:extLst>
              <a:ext uri="{FF2B5EF4-FFF2-40B4-BE49-F238E27FC236}">
                <a16:creationId xmlns:a16="http://schemas.microsoft.com/office/drawing/2014/main" id="{5257E47E-43B8-3EE6-8C55-CBD39676424F}"/>
              </a:ext>
            </a:extLst>
          </p:cNvPr>
          <p:cNvSpPr/>
          <p:nvPr userDrawn="1"/>
        </p:nvSpPr>
        <p:spPr>
          <a:xfrm>
            <a:off x="4244340" y="6328614"/>
            <a:ext cx="3703320" cy="91440"/>
          </a:xfrm>
          <a:prstGeom prst="rect">
            <a:avLst/>
          </a:prstGeom>
          <a:solidFill>
            <a:srgbClr val="E22319"/>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99507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ángulo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ítulo 1"/>
          <p:cNvSpPr>
            <a:spLocks noGrp="1"/>
          </p:cNvSpPr>
          <p:nvPr>
            <p:ph type="title"/>
          </p:nvPr>
        </p:nvSpPr>
        <p:spPr>
          <a:xfrm>
            <a:off x="581192" y="702156"/>
            <a:ext cx="11029616" cy="1013800"/>
          </a:xfrm>
        </p:spPr>
        <p:txBody>
          <a:bodyPr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p:txBody>
          <a:bodyPr vert="eaVert" rtlCol="0" anchor="t"/>
          <a:lstStyle>
            <a:lvl1pPr algn="l">
              <a:defRPr/>
            </a:lvl1pPr>
            <a:lvl2pPr algn="l">
              <a:defRPr/>
            </a:lvl2pPr>
            <a:lvl3pPr algn="l">
              <a:defRPr/>
            </a:lvl3pPr>
            <a:lvl4pPr algn="l">
              <a:defRPr/>
            </a:lvl4pPr>
            <a:lvl5pPr algn="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8CF9F163-DD03-4353-882E-CE0F9A80F1C3}"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5" name="Marcador de pie de página 4"/>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12"/>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08916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ángulo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vertical 1"/>
          <p:cNvSpPr>
            <a:spLocks noGrp="1"/>
          </p:cNvSpPr>
          <p:nvPr>
            <p:ph type="title" orient="vert"/>
          </p:nvPr>
        </p:nvSpPr>
        <p:spPr>
          <a:xfrm>
            <a:off x="8839201" y="675726"/>
            <a:ext cx="2004164" cy="5183073"/>
          </a:xfrm>
        </p:spPr>
        <p:txBody>
          <a:bodyPr vert="eaVert"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a:xfrm>
            <a:off x="774923" y="675726"/>
            <a:ext cx="7896279" cy="5183073"/>
          </a:xfrm>
        </p:spPr>
        <p:txBody>
          <a:bodyPr vert="eaVert" rtlCol="0" anchor="t"/>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a:xfrm>
            <a:off x="8993673" y="5956137"/>
            <a:ext cx="1328141" cy="365125"/>
          </a:xfrm>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8D2FF54C-EA2F-453C-857C-5C9ADB86CB43}" type="datetime1">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
        <p:nvSpPr>
          <p:cNvPr id="5" name="Marcador de pie de página 4"/>
          <p:cNvSpPr>
            <a:spLocks noGrp="1"/>
          </p:cNvSpPr>
          <p:nvPr>
            <p:ph type="ftr" sz="quarter" idx="11"/>
          </p:nvPr>
        </p:nvSpPr>
        <p:spPr>
          <a:xfrm>
            <a:off x="774923" y="5951811"/>
            <a:ext cx="7896279" cy="365125"/>
          </a:xfrm>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12"/>
          </p:nvPr>
        </p:nvSpPr>
        <p:spPr>
          <a:xfrm>
            <a:off x="10446615" y="5956137"/>
            <a:ext cx="1164195" cy="365125"/>
          </a:xfrm>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882868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pic>
        <p:nvPicPr>
          <p:cNvPr id="7" name="Imatge" descr="Imatge">
            <a:extLst>
              <a:ext uri="{FF2B5EF4-FFF2-40B4-BE49-F238E27FC236}">
                <a16:creationId xmlns:a16="http://schemas.microsoft.com/office/drawing/2014/main" id="{8B7A932A-B209-4411-A998-A11D51516E01}"/>
              </a:ext>
            </a:extLst>
          </p:cNvPr>
          <p:cNvPicPr>
            <a:picLocks noChangeAspect="1"/>
          </p:cNvPicPr>
          <p:nvPr userDrawn="1"/>
        </p:nvPicPr>
        <p:blipFill>
          <a:blip r:embed="rId2">
            <a:alphaModFix amt="50000"/>
          </a:blip>
          <a:stretch>
            <a:fillRect/>
          </a:stretch>
        </p:blipFill>
        <p:spPr>
          <a:xfrm>
            <a:off x="10363198" y="6486773"/>
            <a:ext cx="1600501" cy="245681"/>
          </a:xfrm>
          <a:prstGeom prst="rect">
            <a:avLst/>
          </a:prstGeom>
          <a:ln w="12700">
            <a:miter lim="400000"/>
          </a:ln>
        </p:spPr>
      </p:pic>
      <p:sp>
        <p:nvSpPr>
          <p:cNvPr id="8" name="Texto del título">
            <a:extLst>
              <a:ext uri="{FF2B5EF4-FFF2-40B4-BE49-F238E27FC236}">
                <a16:creationId xmlns:a16="http://schemas.microsoft.com/office/drawing/2014/main" id="{AC0A60FB-224D-4D73-B204-C3A09CF45F34}"/>
              </a:ext>
            </a:extLst>
          </p:cNvPr>
          <p:cNvSpPr txBox="1">
            <a:spLocks noGrp="1"/>
          </p:cNvSpPr>
          <p:nvPr>
            <p:ph type="title"/>
          </p:nvPr>
        </p:nvSpPr>
        <p:spPr>
          <a:xfrm>
            <a:off x="901697" y="835843"/>
            <a:ext cx="8581727" cy="520402"/>
          </a:xfrm>
          <a:prstGeom prst="rect">
            <a:avLst/>
          </a:prstGeom>
        </p:spPr>
        <p:txBody>
          <a:bodyPr/>
          <a:lstStyle>
            <a:lvl1pPr>
              <a:defRPr sz="2000">
                <a:solidFill>
                  <a:srgbClr val="E2231A"/>
                </a:solidFill>
                <a:latin typeface="Montserrat Bold"/>
                <a:ea typeface="Montserrat Bold"/>
                <a:cs typeface="Montserrat Bold"/>
                <a:sym typeface="Montserrat Bold"/>
              </a:defRPr>
            </a:lvl1pPr>
          </a:lstStyle>
          <a:p>
            <a:r>
              <a:rPr err="1"/>
              <a:t>Texto</a:t>
            </a:r>
            <a:r>
              <a:t> del </a:t>
            </a:r>
            <a:r>
              <a:rPr err="1"/>
              <a:t>título</a:t>
            </a:r>
            <a:endParaRPr/>
          </a:p>
        </p:txBody>
      </p:sp>
    </p:spTree>
    <p:extLst>
      <p:ext uri="{BB962C8B-B14F-4D97-AF65-F5344CB8AC3E}">
        <p14:creationId xmlns:p14="http://schemas.microsoft.com/office/powerpoint/2010/main" val="2787657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7" name="Rectángulo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581192" y="702156"/>
            <a:ext cx="11029616" cy="1013800"/>
          </a:xfrm>
        </p:spPr>
        <p:txBody>
          <a:bodyPr rtlCol="0"/>
          <a:lstStyle/>
          <a:p>
            <a:pPr rtl="0"/>
            <a:r>
              <a:rPr lang="es-ES" noProof="0"/>
              <a:t>Haga clic para modificar el estilo de título del patrón</a:t>
            </a:r>
          </a:p>
        </p:txBody>
      </p:sp>
      <p:sp>
        <p:nvSpPr>
          <p:cNvPr id="3" name="Marcador de contenido 2"/>
          <p:cNvSpPr>
            <a:spLocks noGrp="1"/>
          </p:cNvSpPr>
          <p:nvPr>
            <p:ph idx="1" hasCustomPrompt="1"/>
          </p:nvPr>
        </p:nvSpPr>
        <p:spPr>
          <a:xfrm>
            <a:off x="581192" y="2180496"/>
            <a:ext cx="11029615" cy="3678303"/>
          </a:xfrm>
        </p:spPr>
        <p:txBody>
          <a:bodyPr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57670FF6-52DC-429F-9C56-6A1BF295232E}"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5" name="Marcador de pie de página 4"/>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12"/>
          </p:nvPr>
        </p:nvSpPr>
        <p:spPr>
          <a:xfrm>
            <a:off x="10558300" y="5956137"/>
            <a:ext cx="1052508" cy="365125"/>
          </a:xfrm>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458484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ángulo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581193" y="3043910"/>
            <a:ext cx="11029615" cy="1497507"/>
          </a:xfrm>
        </p:spPr>
        <p:txBody>
          <a:bodyPr rtlCol="0" anchor="b">
            <a:normAutofit/>
          </a:bodyPr>
          <a:lstStyle>
            <a:lvl1pPr algn="l">
              <a:defRPr sz="3600" b="0" cap="all">
                <a:solidFill>
                  <a:schemeClr val="accent1"/>
                </a:solidFill>
              </a:defRPr>
            </a:lvl1pPr>
          </a:lstStyle>
          <a:p>
            <a:pPr rtl="0"/>
            <a:r>
              <a:rPr lang="es-ES" noProof="0"/>
              <a:t>Haga clic para modificar el estilo de título del patrón</a:t>
            </a:r>
          </a:p>
        </p:txBody>
      </p:sp>
      <p:sp>
        <p:nvSpPr>
          <p:cNvPr id="3" name="Marcador de texto 2"/>
          <p:cNvSpPr>
            <a:spLocks noGrp="1"/>
          </p:cNvSpPr>
          <p:nvPr>
            <p:ph type="body" idx="1" hasCustomPrompt="1"/>
          </p:nvPr>
        </p:nvSpPr>
        <p:spPr>
          <a:xfrm>
            <a:off x="581192" y="4541417"/>
            <a:ext cx="11029615" cy="600556"/>
          </a:xfrm>
        </p:spPr>
        <p:txBody>
          <a:bodyPr rtlCol="0"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fecha 3"/>
          <p:cNvSpPr>
            <a:spLocks noGrp="1"/>
          </p:cNvSpPr>
          <p:nvPr>
            <p:ph type="dt" sz="half" idx="10"/>
          </p:nvPr>
        </p:nvSpPr>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85E27922-51B6-4B96-9C28-2CD2060AE75A}" type="datetime1">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
        <p:nvSpPr>
          <p:cNvPr id="5" name="Marcador de pie de página 4"/>
          <p:cNvSpPr>
            <a:spLocks noGrp="1"/>
          </p:cNvSpPr>
          <p:nvPr>
            <p:ph type="ftr" sz="quarter" idx="11"/>
          </p:nvPr>
        </p:nvSpPr>
        <p:spPr/>
        <p:txBody>
          <a:bodyPr rtlCol="0"/>
          <a:lstStyle>
            <a:lvl1pPr>
              <a:defRPr>
                <a:solidFill>
                  <a:schemeClr val="accent1">
                    <a:lumMod val="75000"/>
                    <a:lumOff val="2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12"/>
          </p:nvPr>
        </p:nvSpPr>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570234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581193" y="3043910"/>
            <a:ext cx="11029615" cy="1497507"/>
          </a:xfrm>
        </p:spPr>
        <p:txBody>
          <a:bodyPr rtlCol="0" anchor="b">
            <a:normAutofit/>
          </a:bodyPr>
          <a:lstStyle>
            <a:lvl1pPr algn="l">
              <a:defRPr sz="3600" b="0" cap="all">
                <a:solidFill>
                  <a:schemeClr val="accent1"/>
                </a:solidFill>
              </a:defRPr>
            </a:lvl1pPr>
          </a:lstStyle>
          <a:p>
            <a:pPr rtl="0"/>
            <a:r>
              <a:rPr lang="es-ES" noProof="0"/>
              <a:t>Haga clic para modificar el estilo de título del patrón</a:t>
            </a:r>
          </a:p>
        </p:txBody>
      </p:sp>
      <p:sp>
        <p:nvSpPr>
          <p:cNvPr id="3" name="Marcador de texto 2"/>
          <p:cNvSpPr>
            <a:spLocks noGrp="1"/>
          </p:cNvSpPr>
          <p:nvPr>
            <p:ph type="body" idx="1" hasCustomPrompt="1"/>
          </p:nvPr>
        </p:nvSpPr>
        <p:spPr>
          <a:xfrm>
            <a:off x="581192" y="4541417"/>
            <a:ext cx="11029615" cy="600556"/>
          </a:xfrm>
        </p:spPr>
        <p:txBody>
          <a:bodyPr rtlCol="0"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fecha 3"/>
          <p:cNvSpPr>
            <a:spLocks noGrp="1"/>
          </p:cNvSpPr>
          <p:nvPr>
            <p:ph type="dt" sz="half" idx="10"/>
          </p:nvPr>
        </p:nvSpPr>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85E27922-51B6-4B96-9C28-2CD2060AE75A}" type="datetime1">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
        <p:nvSpPr>
          <p:cNvPr id="5" name="Marcador de pie de página 4"/>
          <p:cNvSpPr>
            <a:spLocks noGrp="1"/>
          </p:cNvSpPr>
          <p:nvPr>
            <p:ph type="ftr" sz="quarter" idx="11"/>
          </p:nvPr>
        </p:nvSpPr>
        <p:spPr/>
        <p:txBody>
          <a:bodyPr rtlCol="0"/>
          <a:lstStyle>
            <a:lvl1pPr>
              <a:defRPr>
                <a:solidFill>
                  <a:schemeClr val="accent1">
                    <a:lumMod val="75000"/>
                    <a:lumOff val="2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12"/>
          </p:nvPr>
        </p:nvSpPr>
        <p:spPr/>
        <p:txBody>
          <a:bodyPr rtlCol="0"/>
          <a:lstStyle>
            <a:lvl1pPr>
              <a:defRPr>
                <a:solidFill>
                  <a:schemeClr val="accent1">
                    <a:lumMod val="75000"/>
                    <a:lumOff val="2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1A3260">
                    <a:lumMod val="75000"/>
                    <a:lumOff val="25000"/>
                  </a:srgbClr>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1A3260">
                  <a:lumMod val="75000"/>
                  <a:lumOff val="25000"/>
                </a:srgbClr>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986979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contenido">
    <p:spTree>
      <p:nvGrpSpPr>
        <p:cNvPr id="1" name=""/>
        <p:cNvGrpSpPr/>
        <p:nvPr/>
      </p:nvGrpSpPr>
      <p:grpSpPr>
        <a:xfrm>
          <a:off x="0" y="0"/>
          <a:ext cx="0" cy="0"/>
          <a:chOff x="0" y="0"/>
          <a:chExt cx="0" cy="0"/>
        </a:xfrm>
      </p:grpSpPr>
      <p:sp>
        <p:nvSpPr>
          <p:cNvPr id="8" name="Rectángulo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581193" y="729658"/>
            <a:ext cx="11029616" cy="988332"/>
          </a:xfrm>
        </p:spPr>
        <p:txBody>
          <a:bodyPr rtlCol="0"/>
          <a:lstStyle/>
          <a:p>
            <a:pPr rtl="0"/>
            <a:r>
              <a:rPr lang="es-ES" noProof="0"/>
              <a:t>Haga clic para modificar el estilo de título del patrón</a:t>
            </a:r>
          </a:p>
        </p:txBody>
      </p:sp>
      <p:sp>
        <p:nvSpPr>
          <p:cNvPr id="3" name="Marcador de contenido 2"/>
          <p:cNvSpPr>
            <a:spLocks noGrp="1"/>
          </p:cNvSpPr>
          <p:nvPr>
            <p:ph sz="half" idx="1" hasCustomPrompt="1"/>
          </p:nvPr>
        </p:nvSpPr>
        <p:spPr>
          <a:xfrm>
            <a:off x="581193" y="2228003"/>
            <a:ext cx="5422390" cy="3633047"/>
          </a:xfrm>
        </p:spPr>
        <p:txBody>
          <a:bodyPr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contenido 3"/>
          <p:cNvSpPr>
            <a:spLocks noGrp="1"/>
          </p:cNvSpPr>
          <p:nvPr>
            <p:ph sz="half" idx="2" hasCustomPrompt="1"/>
          </p:nvPr>
        </p:nvSpPr>
        <p:spPr>
          <a:xfrm>
            <a:off x="6188417" y="2228003"/>
            <a:ext cx="5422392" cy="3633047"/>
          </a:xfrm>
        </p:spPr>
        <p:txBody>
          <a:bodyPr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fecha 4"/>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F3ECF5D1-1C98-40FD-9D65-EED7644802B9}"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6" name="Marcador de pie de página 5"/>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7" name="Marcador de número de diapositiva 6"/>
          <p:cNvSpPr>
            <a:spLocks noGrp="1"/>
          </p:cNvSpPr>
          <p:nvPr>
            <p:ph type="sldNum" sz="quarter" idx="12"/>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16992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ángulo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ítulo 1"/>
          <p:cNvSpPr>
            <a:spLocks noGrp="1"/>
          </p:cNvSpPr>
          <p:nvPr>
            <p:ph type="title"/>
          </p:nvPr>
        </p:nvSpPr>
        <p:spPr>
          <a:xfrm>
            <a:off x="581193" y="729658"/>
            <a:ext cx="11029616" cy="988332"/>
          </a:xfrm>
        </p:spPr>
        <p:txBody>
          <a:bodyPr rtlCol="0"/>
          <a:lstStyle/>
          <a:p>
            <a:pPr rtl="0"/>
            <a:r>
              <a:rPr lang="es-ES" noProof="0"/>
              <a:t>Haga clic para modificar el estilo de título del patrón</a:t>
            </a:r>
          </a:p>
        </p:txBody>
      </p:sp>
      <p:sp>
        <p:nvSpPr>
          <p:cNvPr id="3" name="Marcador de texto 2"/>
          <p:cNvSpPr>
            <a:spLocks noGrp="1"/>
          </p:cNvSpPr>
          <p:nvPr>
            <p:ph type="body" idx="1" hasCustomPrompt="1"/>
          </p:nvPr>
        </p:nvSpPr>
        <p:spPr>
          <a:xfrm>
            <a:off x="887219" y="2250892"/>
            <a:ext cx="5087075" cy="536005"/>
          </a:xfrm>
        </p:spPr>
        <p:txBody>
          <a:bodyPr rtlCol="0"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4" name="Marcador de contenido 3"/>
          <p:cNvSpPr>
            <a:spLocks noGrp="1"/>
          </p:cNvSpPr>
          <p:nvPr>
            <p:ph sz="half" idx="2" hasCustomPrompt="1"/>
          </p:nvPr>
        </p:nvSpPr>
        <p:spPr>
          <a:xfrm>
            <a:off x="581194" y="2926052"/>
            <a:ext cx="5393100" cy="2934999"/>
          </a:xfrm>
        </p:spPr>
        <p:txBody>
          <a:bodyPr rtlCol="0" anchor="t">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p:cNvSpPr>
            <a:spLocks noGrp="1"/>
          </p:cNvSpPr>
          <p:nvPr>
            <p:ph type="body" sz="quarter" idx="3" hasCustomPrompt="1"/>
          </p:nvPr>
        </p:nvSpPr>
        <p:spPr>
          <a:xfrm>
            <a:off x="6523735" y="2250892"/>
            <a:ext cx="5087073" cy="553373"/>
          </a:xfrm>
        </p:spPr>
        <p:txBody>
          <a:bodyPr rtlCol="0"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6" name="Marcador de contenido 5"/>
          <p:cNvSpPr>
            <a:spLocks noGrp="1"/>
          </p:cNvSpPr>
          <p:nvPr>
            <p:ph sz="quarter" idx="4" hasCustomPrompt="1"/>
          </p:nvPr>
        </p:nvSpPr>
        <p:spPr>
          <a:xfrm>
            <a:off x="6217709" y="2926052"/>
            <a:ext cx="5393100" cy="2934999"/>
          </a:xfrm>
        </p:spPr>
        <p:txBody>
          <a:bodyPr rtlCol="0" anchor="t">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8556C746-EB55-4634-AD93-A9FF2473885C}"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8" name="Marcador de pie de página 7"/>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9" name="Marcador de número de diapositiva 8"/>
          <p:cNvSpPr>
            <a:spLocks noGrp="1"/>
          </p:cNvSpPr>
          <p:nvPr>
            <p:ph type="sldNum" sz="quarter" idx="12"/>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630874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C9051F13-F75A-440F-BED7-E2004746A95F}"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4" name="Marcador de pie de página 3"/>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5" name="Marcador de número de diapositiva 4"/>
          <p:cNvSpPr>
            <a:spLocks noGrp="1"/>
          </p:cNvSpPr>
          <p:nvPr>
            <p:ph type="sldNum" sz="quarter" idx="12"/>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7" name="Rectángulo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ítulo 1"/>
          <p:cNvSpPr>
            <a:spLocks noGrp="1"/>
          </p:cNvSpPr>
          <p:nvPr>
            <p:ph type="title"/>
          </p:nvPr>
        </p:nvSpPr>
        <p:spPr>
          <a:xfrm>
            <a:off x="575894" y="729658"/>
            <a:ext cx="11029616" cy="988332"/>
          </a:xfrm>
        </p:spPr>
        <p:txBody>
          <a:bodyPr rtlCol="0"/>
          <a:lstStyle/>
          <a:p>
            <a:pPr rtl="0"/>
            <a:r>
              <a:rPr lang="es-ES" noProof="0"/>
              <a:t>Haga clic para modificar el estilo de título del patrón</a:t>
            </a:r>
          </a:p>
        </p:txBody>
      </p:sp>
    </p:spTree>
    <p:extLst>
      <p:ext uri="{BB962C8B-B14F-4D97-AF65-F5344CB8AC3E}">
        <p14:creationId xmlns:p14="http://schemas.microsoft.com/office/powerpoint/2010/main" val="890820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3D7A2E7D-666A-420B-9042-959E1D47E21D}"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3" name="Marcador de pie de página 2"/>
          <p:cNvSpPr>
            <a:spLocks noGrp="1"/>
          </p:cNvSpPr>
          <p:nvPr>
            <p:ph type="ftr" sz="quarter" idx="11"/>
          </p:nvPr>
        </p:nvSpPr>
        <p:spPr/>
        <p:txBody>
          <a:bodyPr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4" name="Marcador de número de diapositiva 3"/>
          <p:cNvSpPr>
            <a:spLocks noGrp="1"/>
          </p:cNvSpPr>
          <p:nvPr>
            <p:ph type="sldNum" sz="quarter" idx="12"/>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pic>
        <p:nvPicPr>
          <p:cNvPr id="6" name="Imatge" descr="Imatge">
            <a:extLst>
              <a:ext uri="{FF2B5EF4-FFF2-40B4-BE49-F238E27FC236}">
                <a16:creationId xmlns:a16="http://schemas.microsoft.com/office/drawing/2014/main" id="{965B83EE-AD96-3E17-23AB-09E32E013CB3}"/>
              </a:ext>
            </a:extLst>
          </p:cNvPr>
          <p:cNvPicPr>
            <a:picLocks noChangeAspect="1"/>
          </p:cNvPicPr>
          <p:nvPr userDrawn="1"/>
        </p:nvPicPr>
        <p:blipFill>
          <a:blip r:embed="rId2">
            <a:alphaModFix amt="50000"/>
          </a:blip>
          <a:stretch>
            <a:fillRect/>
          </a:stretch>
        </p:blipFill>
        <p:spPr>
          <a:xfrm>
            <a:off x="10507578" y="178137"/>
            <a:ext cx="1235244" cy="189613"/>
          </a:xfrm>
          <a:prstGeom prst="rect">
            <a:avLst/>
          </a:prstGeom>
          <a:ln w="12700">
            <a:miter lim="400000"/>
          </a:ln>
        </p:spPr>
      </p:pic>
    </p:spTree>
    <p:extLst>
      <p:ext uri="{BB962C8B-B14F-4D97-AF65-F5344CB8AC3E}">
        <p14:creationId xmlns:p14="http://schemas.microsoft.com/office/powerpoint/2010/main" val="283850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9" name="Rectángulo 8"/>
          <p:cNvSpPr>
            <a:spLocks noChangeAspect="1"/>
          </p:cNvSpPr>
          <p:nvPr userDrawn="1"/>
        </p:nvSpPr>
        <p:spPr>
          <a:xfrm>
            <a:off x="0" y="5943600"/>
            <a:ext cx="12192000" cy="914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Marcador de contenido 2"/>
          <p:cNvSpPr>
            <a:spLocks noGrp="1"/>
          </p:cNvSpPr>
          <p:nvPr>
            <p:ph idx="1" hasCustomPrompt="1"/>
          </p:nvPr>
        </p:nvSpPr>
        <p:spPr>
          <a:xfrm>
            <a:off x="449580" y="1070431"/>
            <a:ext cx="11292840" cy="4204800"/>
          </a:xfrm>
        </p:spPr>
        <p:txBody>
          <a:bodyPr rtlCol="0" anchor="ctr">
            <a:normAutofit/>
          </a:bodyPr>
          <a:lstStyle>
            <a:lvl1pPr>
              <a:defRPr sz="2000">
                <a:solidFill>
                  <a:schemeClr val="tx2"/>
                </a:solidFill>
                <a:latin typeface="Montserrat" panose="00000500000000000000" pitchFamily="2" charset="0"/>
              </a:defRPr>
            </a:lvl1pPr>
            <a:lvl2pPr>
              <a:defRPr sz="1800">
                <a:solidFill>
                  <a:schemeClr val="tx2"/>
                </a:solidFill>
                <a:latin typeface="Montserrat" panose="00000500000000000000" pitchFamily="2" charset="0"/>
              </a:defRPr>
            </a:lvl2pPr>
            <a:lvl3pPr>
              <a:defRPr sz="1600">
                <a:solidFill>
                  <a:schemeClr val="tx2"/>
                </a:solidFill>
                <a:latin typeface="Montserrat" panose="00000500000000000000" pitchFamily="2" charset="0"/>
              </a:defRPr>
            </a:lvl3pPr>
            <a:lvl4pPr>
              <a:defRPr sz="1400">
                <a:solidFill>
                  <a:schemeClr val="tx2"/>
                </a:solidFill>
                <a:latin typeface="Montserrat" panose="00000500000000000000" pitchFamily="2" charset="0"/>
              </a:defRPr>
            </a:lvl4pPr>
            <a:lvl5pPr>
              <a:defRPr sz="1400">
                <a:solidFill>
                  <a:schemeClr val="tx2"/>
                </a:solidFill>
                <a:latin typeface="Montserrat" panose="00000500000000000000" pitchFamily="2" charset="0"/>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pic>
        <p:nvPicPr>
          <p:cNvPr id="8" name="Imatge" descr="Imatge">
            <a:extLst>
              <a:ext uri="{FF2B5EF4-FFF2-40B4-BE49-F238E27FC236}">
                <a16:creationId xmlns:a16="http://schemas.microsoft.com/office/drawing/2014/main" id="{928C7DC4-C337-CDD0-C4DA-8D1E81D86557}"/>
              </a:ext>
            </a:extLst>
          </p:cNvPr>
          <p:cNvPicPr>
            <a:picLocks noChangeAspect="1"/>
          </p:cNvPicPr>
          <p:nvPr userDrawn="1"/>
        </p:nvPicPr>
        <p:blipFill>
          <a:blip r:embed="rId2"/>
          <a:stretch>
            <a:fillRect/>
          </a:stretch>
        </p:blipFill>
        <p:spPr>
          <a:xfrm>
            <a:off x="9950792" y="6270795"/>
            <a:ext cx="1944238" cy="298447"/>
          </a:xfrm>
          <a:prstGeom prst="rect">
            <a:avLst/>
          </a:prstGeom>
          <a:ln w="12700">
            <a:miter lim="400000"/>
          </a:ln>
        </p:spPr>
      </p:pic>
    </p:spTree>
    <p:extLst>
      <p:ext uri="{BB962C8B-B14F-4D97-AF65-F5344CB8AC3E}">
        <p14:creationId xmlns:p14="http://schemas.microsoft.com/office/powerpoint/2010/main" val="4284439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pPr rtl="0"/>
            <a:r>
              <a:rPr lang="es-ES" noProof="0"/>
              <a:t>Haga clic para modificar el estilo de título del patrón</a:t>
            </a:r>
          </a:p>
        </p:txBody>
      </p:sp>
      <p:sp>
        <p:nvSpPr>
          <p:cNvPr id="3" name="Marcador de texto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A3DF7BF2-42BB-439B-88AA-F60334FF1291}" type="datetime1">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20/03/2024</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5" name="Marcador de pie de página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s-ES" sz="900" b="0" i="0" u="none" strike="noStrike" kern="1200" cap="all" spc="0" normalizeH="0" baseline="0" noProof="0">
              <a:ln>
                <a:noFill/>
              </a:ln>
              <a:solidFill>
                <a:srgbClr val="4590B8"/>
              </a:solidFill>
              <a:effectLst/>
              <a:uLnTx/>
              <a:uFillTx/>
              <a:latin typeface="Gill Sans MT" panose="020B0502020104020203"/>
              <a:ea typeface="+mn-ea"/>
              <a:cs typeface="+mn-cs"/>
            </a:endParaRPr>
          </a:p>
        </p:txBody>
      </p:sp>
      <p:sp>
        <p:nvSpPr>
          <p:cNvPr id="6" name="Marcador de número de diapositiva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s-ES" sz="900" b="0" i="0" u="none" strike="noStrike" kern="1200" cap="none" spc="0" normalizeH="0" baseline="0" noProof="0" smtClean="0">
                <a:ln>
                  <a:noFill/>
                </a:ln>
                <a:solidFill>
                  <a:srgbClr val="4590B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‹Nº›</a:t>
            </a:fld>
            <a:endParaRPr kumimoji="0" lang="es-ES" sz="900" b="0" i="0" u="none" strike="noStrike" kern="1200" cap="none" spc="0" normalizeH="0" baseline="0" noProof="0">
              <a:ln>
                <a:noFill/>
              </a:ln>
              <a:solidFill>
                <a:srgbClr val="4590B8"/>
              </a:solidFill>
              <a:effectLst/>
              <a:uLnTx/>
              <a:uFillTx/>
              <a:latin typeface="Gill Sans MT" panose="020B0502020104020203"/>
              <a:ea typeface="+mn-ea"/>
              <a:cs typeface="+mn-cs"/>
            </a:endParaRPr>
          </a:p>
        </p:txBody>
      </p:sp>
      <p:sp>
        <p:nvSpPr>
          <p:cNvPr id="9" name="Rectángulo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ángulo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ángulo 10"/>
          <p:cNvSpPr/>
          <p:nvPr/>
        </p:nvSpPr>
        <p:spPr>
          <a:xfrm>
            <a:off x="4241830" y="457200"/>
            <a:ext cx="3703320" cy="91440"/>
          </a:xfrm>
          <a:prstGeom prst="rect">
            <a:avLst/>
          </a:prstGeom>
          <a:solidFill>
            <a:srgbClr val="E22319"/>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8781103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9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microsoft.com/office/2007/relationships/hdphoto" Target="../media/hdphoto2.wdp"/><Relationship Id="rId3" Type="http://schemas.openxmlformats.org/officeDocument/2006/relationships/tags" Target="../tags/tag26.xml"/><Relationship Id="rId7" Type="http://schemas.openxmlformats.org/officeDocument/2006/relationships/notesSlide" Target="../notesSlides/notesSlide8.xml"/><Relationship Id="rId12" Type="http://schemas.openxmlformats.org/officeDocument/2006/relationships/image" Target="../media/image12.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8.xml"/><Relationship Id="rId11" Type="http://schemas.openxmlformats.org/officeDocument/2006/relationships/chart" Target="../charts/chart12.xml"/><Relationship Id="rId5" Type="http://schemas.openxmlformats.org/officeDocument/2006/relationships/tags" Target="../tags/tag28.xml"/><Relationship Id="rId15" Type="http://schemas.microsoft.com/office/2007/relationships/hdphoto" Target="../media/hdphoto3.wdp"/><Relationship Id="rId10" Type="http://schemas.openxmlformats.org/officeDocument/2006/relationships/chart" Target="../charts/chart11.xml"/><Relationship Id="rId4" Type="http://schemas.openxmlformats.org/officeDocument/2006/relationships/tags" Target="../tags/tag27.xml"/><Relationship Id="rId9" Type="http://schemas.microsoft.com/office/2007/relationships/hdphoto" Target="../media/hdphoto1.wdp"/><Relationship Id="rId1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chart" Target="../charts/chart1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2.xml"/><Relationship Id="rId7" Type="http://schemas.openxmlformats.org/officeDocument/2006/relationships/image" Target="../media/image7.jpeg"/><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chart" Target="../charts/char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chart" Target="../charts/char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8.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chart" Target="../charts/chart3.xml"/></Relationships>
</file>

<file path=ppt/slides/_rels/slide6.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tags" Target="../tags/tag14.xml"/><Relationship Id="rId7" Type="http://schemas.openxmlformats.org/officeDocument/2006/relationships/slideLayout" Target="../slideLayouts/slideLayout8.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chart" Target="../charts/chart5.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20.xml"/><Relationship Id="rId7" Type="http://schemas.openxmlformats.org/officeDocument/2006/relationships/slideLayout" Target="../slideLayouts/slideLayout8.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chart" Target="../charts/chart8.xml"/><Relationship Id="rId5" Type="http://schemas.openxmlformats.org/officeDocument/2006/relationships/tags" Target="../tags/tag22.xml"/><Relationship Id="rId10" Type="http://schemas.openxmlformats.org/officeDocument/2006/relationships/chart" Target="../charts/chart7.xml"/><Relationship Id="rId4" Type="http://schemas.openxmlformats.org/officeDocument/2006/relationships/tags" Target="../tags/tag21.xml"/><Relationship Id="rId9"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chart" Target="../charts/char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C7A2BD7-C49B-FCBE-4196-6B3FD0FE535A}"/>
              </a:ext>
            </a:extLst>
          </p:cNvPr>
          <p:cNvSpPr>
            <a:spLocks noGrp="1"/>
          </p:cNvSpPr>
          <p:nvPr>
            <p:ph type="ctrTitle"/>
          </p:nvPr>
        </p:nvSpPr>
        <p:spPr/>
        <p:txBody>
          <a:bodyPr>
            <a:normAutofit/>
          </a:bodyPr>
          <a:lstStyle/>
          <a:p>
            <a:r>
              <a:rPr lang="es-ES" sz="4000">
                <a:solidFill>
                  <a:schemeClr val="bg1"/>
                </a:solidFill>
                <a:latin typeface="Montserrat" panose="00000500000000000000" pitchFamily="2" charset="0"/>
                <a:cs typeface="Arial" panose="020B0604020202020204" pitchFamily="34" charset="0"/>
              </a:rPr>
              <a:t>AIRTIFICIAL INTELLIGENCE STRUCTURES</a:t>
            </a:r>
            <a:br>
              <a:rPr lang="es-ES" sz="4000">
                <a:solidFill>
                  <a:schemeClr val="bg1"/>
                </a:solidFill>
                <a:latin typeface="Montserrat" panose="00000500000000000000" pitchFamily="2" charset="0"/>
                <a:cs typeface="Arial" panose="020B0604020202020204" pitchFamily="34" charset="0"/>
              </a:rPr>
            </a:br>
            <a:endParaRPr lang="es-ES" sz="4000">
              <a:latin typeface="Montserrat" panose="00000500000000000000" pitchFamily="2" charset="0"/>
              <a:cs typeface="Arial" panose="020B0604020202020204" pitchFamily="34" charset="0"/>
            </a:endParaRPr>
          </a:p>
        </p:txBody>
      </p:sp>
      <p:sp>
        <p:nvSpPr>
          <p:cNvPr id="5" name="Subtítulo 4">
            <a:extLst>
              <a:ext uri="{FF2B5EF4-FFF2-40B4-BE49-F238E27FC236}">
                <a16:creationId xmlns:a16="http://schemas.microsoft.com/office/drawing/2014/main" id="{D8528E22-14B7-F4C3-4CCA-0EC3C5904D5D}"/>
              </a:ext>
            </a:extLst>
          </p:cNvPr>
          <p:cNvSpPr>
            <a:spLocks noGrp="1"/>
          </p:cNvSpPr>
          <p:nvPr>
            <p:ph type="subTitle" idx="1"/>
          </p:nvPr>
        </p:nvSpPr>
        <p:spPr>
          <a:xfrm>
            <a:off x="731575" y="3862136"/>
            <a:ext cx="10993546" cy="914400"/>
          </a:xfrm>
        </p:spPr>
        <p:txBody>
          <a:bodyPr>
            <a:normAutofit/>
          </a:bodyPr>
          <a:lstStyle/>
          <a:p>
            <a:r>
              <a:rPr lang="es-ES" sz="2000" b="1">
                <a:solidFill>
                  <a:srgbClr val="E22319"/>
                </a:solidFill>
                <a:latin typeface="Montserrat" panose="00000500000000000000" pitchFamily="2" charset="0"/>
                <a:cs typeface="Arial" panose="020B0604020202020204" pitchFamily="34" charset="0"/>
              </a:rPr>
              <a:t>Presentación  de resultados</a:t>
            </a:r>
          </a:p>
          <a:p>
            <a:r>
              <a:rPr lang="es-ES" sz="2000">
                <a:solidFill>
                  <a:srgbClr val="E22319"/>
                </a:solidFill>
                <a:latin typeface="Montserrat" panose="00000500000000000000" pitchFamily="2" charset="0"/>
                <a:cs typeface="Arial" panose="020B0604020202020204" pitchFamily="34" charset="0"/>
              </a:rPr>
              <a:t>Ejercicio 2023</a:t>
            </a:r>
          </a:p>
          <a:p>
            <a:endParaRPr lang="es-ES"/>
          </a:p>
          <a:p>
            <a:endParaRPr lang="es-ES"/>
          </a:p>
        </p:txBody>
      </p:sp>
    </p:spTree>
    <p:extLst>
      <p:ext uri="{BB962C8B-B14F-4D97-AF65-F5344CB8AC3E}">
        <p14:creationId xmlns:p14="http://schemas.microsoft.com/office/powerpoint/2010/main" val="1386882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2AEB5797-7D90-C2C3-140F-8F89552DE23A}"/>
              </a:ext>
            </a:extLst>
          </p:cNvPr>
          <p:cNvGraphicFramePr>
            <a:graphicFrameLocks noGrp="1"/>
          </p:cNvGraphicFramePr>
          <p:nvPr/>
        </p:nvGraphicFramePr>
        <p:xfrm>
          <a:off x="10378768" y="3440222"/>
          <a:ext cx="7874000" cy="175260"/>
        </p:xfrm>
        <a:graphic>
          <a:graphicData uri="http://schemas.openxmlformats.org/drawingml/2006/table">
            <a:tbl>
              <a:tblPr/>
              <a:tblGrid>
                <a:gridCol w="7874000">
                  <a:extLst>
                    <a:ext uri="{9D8B030D-6E8A-4147-A177-3AD203B41FA5}">
                      <a16:colId xmlns:a16="http://schemas.microsoft.com/office/drawing/2014/main" val="453030962"/>
                    </a:ext>
                  </a:extLst>
                </a:gridCol>
              </a:tblGrid>
              <a:tr h="0">
                <a:tc>
                  <a:txBody>
                    <a:bodyPr/>
                    <a:lstStyle/>
                    <a:p>
                      <a:pPr algn="ctr" fontAlgn="b"/>
                      <a:endParaRPr lang="es-E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287367699"/>
                  </a:ext>
                </a:extLst>
              </a:tr>
            </a:tbl>
          </a:graphicData>
        </a:graphic>
      </p:graphicFrame>
      <p:sp>
        <p:nvSpPr>
          <p:cNvPr id="38" name="Rectángulo: una sola esquina redondeada 37">
            <a:extLst>
              <a:ext uri="{FF2B5EF4-FFF2-40B4-BE49-F238E27FC236}">
                <a16:creationId xmlns:a16="http://schemas.microsoft.com/office/drawing/2014/main" id="{F85CB3AC-0D46-2A01-1C62-7E01F78C35CB}"/>
              </a:ext>
            </a:extLst>
          </p:cNvPr>
          <p:cNvSpPr/>
          <p:nvPr/>
        </p:nvSpPr>
        <p:spPr>
          <a:xfrm>
            <a:off x="10705057" y="3932346"/>
            <a:ext cx="1478102" cy="491977"/>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a:solidFill>
                  <a:srgbClr val="263562"/>
                </a:solidFill>
                <a:latin typeface="Montserrat" panose="00000500000000000000" pitchFamily="2" charset="0"/>
              </a:rPr>
              <a:t>Efectivo </a:t>
            </a:r>
          </a:p>
          <a:p>
            <a:pPr algn="ctr"/>
            <a:r>
              <a:rPr lang="es-ES" sz="1200">
                <a:solidFill>
                  <a:srgbClr val="263562"/>
                </a:solidFill>
                <a:latin typeface="Montserrat" panose="00000500000000000000" pitchFamily="2" charset="0"/>
              </a:rPr>
              <a:t>Dic 23</a:t>
            </a:r>
          </a:p>
        </p:txBody>
      </p:sp>
      <p:grpSp>
        <p:nvGrpSpPr>
          <p:cNvPr id="51" name="Grupo 50">
            <a:extLst>
              <a:ext uri="{FF2B5EF4-FFF2-40B4-BE49-F238E27FC236}">
                <a16:creationId xmlns:a16="http://schemas.microsoft.com/office/drawing/2014/main" id="{6607BDFC-8E7D-C84D-6B30-271F9D2F67CF}"/>
              </a:ext>
            </a:extLst>
          </p:cNvPr>
          <p:cNvGrpSpPr/>
          <p:nvPr/>
        </p:nvGrpSpPr>
        <p:grpSpPr>
          <a:xfrm>
            <a:off x="423359" y="1257272"/>
            <a:ext cx="11559375" cy="3323472"/>
            <a:chOff x="243234" y="1504133"/>
            <a:chExt cx="11559375" cy="3323472"/>
          </a:xfrm>
        </p:grpSpPr>
        <p:sp>
          <p:nvSpPr>
            <p:cNvPr id="3" name="Rectángulo: una sola esquina redondeada 2">
              <a:extLst>
                <a:ext uri="{FF2B5EF4-FFF2-40B4-BE49-F238E27FC236}">
                  <a16:creationId xmlns:a16="http://schemas.microsoft.com/office/drawing/2014/main" id="{AEA3FD21-B975-0C0C-4589-49CEAE1BF75D}"/>
                </a:ext>
              </a:extLst>
            </p:cNvPr>
            <p:cNvSpPr/>
            <p:nvPr/>
          </p:nvSpPr>
          <p:spPr>
            <a:xfrm>
              <a:off x="243234" y="3676535"/>
              <a:ext cx="1478102" cy="491977"/>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a:solidFill>
                    <a:srgbClr val="263562"/>
                  </a:solidFill>
                  <a:latin typeface="Montserrat" panose="00000500000000000000" pitchFamily="2" charset="0"/>
                </a:rPr>
                <a:t>Efectivo </a:t>
              </a:r>
            </a:p>
            <a:p>
              <a:pPr algn="ctr"/>
              <a:r>
                <a:rPr lang="es-ES" sz="1200">
                  <a:solidFill>
                    <a:srgbClr val="263562"/>
                  </a:solidFill>
                  <a:latin typeface="Montserrat" panose="00000500000000000000" pitchFamily="2" charset="0"/>
                </a:rPr>
                <a:t>Dic 22</a:t>
              </a:r>
            </a:p>
          </p:txBody>
        </p:sp>
        <p:grpSp>
          <p:nvGrpSpPr>
            <p:cNvPr id="26" name="Grupo 25">
              <a:extLst>
                <a:ext uri="{FF2B5EF4-FFF2-40B4-BE49-F238E27FC236}">
                  <a16:creationId xmlns:a16="http://schemas.microsoft.com/office/drawing/2014/main" id="{F5914074-DCF3-ACC2-6F5D-AA749F114AF2}"/>
                </a:ext>
              </a:extLst>
            </p:cNvPr>
            <p:cNvGrpSpPr/>
            <p:nvPr/>
          </p:nvGrpSpPr>
          <p:grpSpPr>
            <a:xfrm>
              <a:off x="556886" y="1504133"/>
              <a:ext cx="11245723" cy="3323472"/>
              <a:chOff x="543251" y="1775369"/>
              <a:chExt cx="11245723" cy="3323472"/>
            </a:xfrm>
          </p:grpSpPr>
          <p:sp>
            <p:nvSpPr>
              <p:cNvPr id="18" name="Rectángulo: esquinas redondeadas 17">
                <a:extLst>
                  <a:ext uri="{FF2B5EF4-FFF2-40B4-BE49-F238E27FC236}">
                    <a16:creationId xmlns:a16="http://schemas.microsoft.com/office/drawing/2014/main" id="{F0E96467-B6D7-1530-9379-AC9D57B80FF1}"/>
                  </a:ext>
                </a:extLst>
              </p:cNvPr>
              <p:cNvSpPr/>
              <p:nvPr/>
            </p:nvSpPr>
            <p:spPr>
              <a:xfrm>
                <a:off x="543251" y="2240073"/>
                <a:ext cx="795590" cy="1520640"/>
              </a:xfrm>
              <a:prstGeom prst="roundRect">
                <a:avLst/>
              </a:prstGeom>
              <a:solidFill>
                <a:srgbClr val="263562"/>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ES"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r>
                  <a:rPr lang="es-ES" sz="1600" b="1">
                    <a:latin typeface="Montserrat" panose="00000500000000000000" pitchFamily="2" charset="0"/>
                  </a:rPr>
                  <a:t>  6,3 </a:t>
                </a:r>
                <a:endParaRPr lang="es-ES" sz="1600">
                  <a:latin typeface="Montserrat" panose="00000500000000000000" pitchFamily="2" charset="0"/>
                </a:endParaRPr>
              </a:p>
              <a:p>
                <a:pPr algn="l"/>
                <a:endParaRPr lang="es-ES" b="1">
                  <a:solidFill>
                    <a:schemeClr val="bg1"/>
                  </a:solidFill>
                  <a:highlight>
                    <a:srgbClr val="000080"/>
                  </a:highlight>
                  <a:latin typeface="Montserrat" panose="00000500000000000000" pitchFamily="2" charset="0"/>
                </a:endParaRPr>
              </a:p>
            </p:txBody>
          </p:sp>
          <p:sp>
            <p:nvSpPr>
              <p:cNvPr id="20" name="Rectángulo: esquinas redondeadas 19">
                <a:extLst>
                  <a:ext uri="{FF2B5EF4-FFF2-40B4-BE49-F238E27FC236}">
                    <a16:creationId xmlns:a16="http://schemas.microsoft.com/office/drawing/2014/main" id="{0957D0C1-A7B1-4989-BBBB-373A0B425DE9}"/>
                  </a:ext>
                </a:extLst>
              </p:cNvPr>
              <p:cNvSpPr/>
              <p:nvPr/>
            </p:nvSpPr>
            <p:spPr>
              <a:xfrm>
                <a:off x="1798882" y="2250205"/>
                <a:ext cx="676647" cy="754221"/>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b="1">
                    <a:solidFill>
                      <a:schemeClr val="tx1"/>
                    </a:solidFill>
                    <a:latin typeface="Montserrat" panose="00000500000000000000" pitchFamily="2" charset="0"/>
                  </a:rPr>
                  <a:t>6.3</a:t>
                </a:r>
                <a:endParaRPr lang="es-ES" sz="1100" b="1">
                  <a:solidFill>
                    <a:schemeClr val="tx1"/>
                  </a:solidFill>
                  <a:latin typeface="Montserrat" panose="00000500000000000000" pitchFamily="2" charset="0"/>
                </a:endParaRPr>
              </a:p>
            </p:txBody>
          </p:sp>
          <p:sp>
            <p:nvSpPr>
              <p:cNvPr id="22" name="Rectángulo: esquinas redondeadas 21">
                <a:extLst>
                  <a:ext uri="{FF2B5EF4-FFF2-40B4-BE49-F238E27FC236}">
                    <a16:creationId xmlns:a16="http://schemas.microsoft.com/office/drawing/2014/main" id="{08D0CCCF-24C0-4156-B76B-7AABCBAC4253}"/>
                  </a:ext>
                </a:extLst>
              </p:cNvPr>
              <p:cNvSpPr/>
              <p:nvPr/>
            </p:nvSpPr>
            <p:spPr>
              <a:xfrm rot="10800000" flipV="1">
                <a:off x="2687625" y="3006423"/>
                <a:ext cx="698568" cy="406042"/>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(3,7)</a:t>
                </a:r>
              </a:p>
            </p:txBody>
          </p:sp>
          <p:sp>
            <p:nvSpPr>
              <p:cNvPr id="23" name="Rectángulo: esquinas redondeadas 22">
                <a:extLst>
                  <a:ext uri="{FF2B5EF4-FFF2-40B4-BE49-F238E27FC236}">
                    <a16:creationId xmlns:a16="http://schemas.microsoft.com/office/drawing/2014/main" id="{BA1F0E8D-0F14-46CB-BE65-FFCB97EA6E2D}"/>
                  </a:ext>
                </a:extLst>
              </p:cNvPr>
              <p:cNvSpPr/>
              <p:nvPr/>
            </p:nvSpPr>
            <p:spPr>
              <a:xfrm>
                <a:off x="3719354" y="3018237"/>
                <a:ext cx="762000" cy="236220"/>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es-ES" sz="1100" b="1">
                    <a:solidFill>
                      <a:sysClr val="windowText" lastClr="000000"/>
                    </a:solidFill>
                    <a:latin typeface="Montserrat" panose="00000500000000000000" pitchFamily="2" charset="0"/>
                    <a:ea typeface="+mn-ea"/>
                    <a:cs typeface="+mn-cs"/>
                  </a:rPr>
                  <a:t>(0,1)</a:t>
                </a:r>
              </a:p>
            </p:txBody>
          </p:sp>
          <p:sp>
            <p:nvSpPr>
              <p:cNvPr id="32" name="Rectángulo: una sola esquina redondeada 31">
                <a:extLst>
                  <a:ext uri="{FF2B5EF4-FFF2-40B4-BE49-F238E27FC236}">
                    <a16:creationId xmlns:a16="http://schemas.microsoft.com/office/drawing/2014/main" id="{B4EC8ECB-09E2-5491-27F2-40B1DD64A450}"/>
                  </a:ext>
                </a:extLst>
              </p:cNvPr>
              <p:cNvSpPr/>
              <p:nvPr/>
            </p:nvSpPr>
            <p:spPr>
              <a:xfrm>
                <a:off x="4832988" y="3932346"/>
                <a:ext cx="1177631"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Incremento de circulante</a:t>
                </a:r>
              </a:p>
            </p:txBody>
          </p:sp>
          <p:sp>
            <p:nvSpPr>
              <p:cNvPr id="33" name="Rectángulo: una sola esquina redondeada 32">
                <a:extLst>
                  <a:ext uri="{FF2B5EF4-FFF2-40B4-BE49-F238E27FC236}">
                    <a16:creationId xmlns:a16="http://schemas.microsoft.com/office/drawing/2014/main" id="{839D3F7C-3934-0D73-8DEB-92F5E21AAB8B}"/>
                  </a:ext>
                </a:extLst>
              </p:cNvPr>
              <p:cNvSpPr/>
              <p:nvPr/>
            </p:nvSpPr>
            <p:spPr>
              <a:xfrm>
                <a:off x="6382807" y="3959299"/>
                <a:ext cx="1665166"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Reembolso</a:t>
                </a:r>
              </a:p>
              <a:p>
                <a:pPr algn="ctr"/>
                <a:r>
                  <a:rPr lang="es-ES" sz="1100">
                    <a:solidFill>
                      <a:srgbClr val="263562"/>
                    </a:solidFill>
                    <a:latin typeface="Montserrat" panose="00000500000000000000" pitchFamily="2" charset="0"/>
                  </a:rPr>
                  <a:t> deuda</a:t>
                </a:r>
              </a:p>
            </p:txBody>
          </p:sp>
          <p:sp>
            <p:nvSpPr>
              <p:cNvPr id="74" name="Rectángulo 73">
                <a:extLst>
                  <a:ext uri="{FF2B5EF4-FFF2-40B4-BE49-F238E27FC236}">
                    <a16:creationId xmlns:a16="http://schemas.microsoft.com/office/drawing/2014/main" id="{A1214A85-EE0A-3FA7-A8FA-CE0DDFC131A5}"/>
                  </a:ext>
                </a:extLst>
              </p:cNvPr>
              <p:cNvSpPr/>
              <p:nvPr/>
            </p:nvSpPr>
            <p:spPr>
              <a:xfrm>
                <a:off x="1509020" y="2117664"/>
                <a:ext cx="3156857" cy="2966719"/>
              </a:xfrm>
              <a:prstGeom prst="rect">
                <a:avLst/>
              </a:prstGeom>
              <a:noFill/>
              <a:ln>
                <a:solidFill>
                  <a:schemeClr val="accent1">
                    <a:shade val="1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2" name="Rectángulo: una sola esquina redondeada 1">
                <a:extLst>
                  <a:ext uri="{FF2B5EF4-FFF2-40B4-BE49-F238E27FC236}">
                    <a16:creationId xmlns:a16="http://schemas.microsoft.com/office/drawing/2014/main" id="{67A8D54A-1772-B355-41BC-5A0C4CB4E60F}"/>
                  </a:ext>
                </a:extLst>
              </p:cNvPr>
              <p:cNvSpPr/>
              <p:nvPr/>
            </p:nvSpPr>
            <p:spPr>
              <a:xfrm>
                <a:off x="1523155" y="3874972"/>
                <a:ext cx="1139438" cy="60154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EBITDA</a:t>
                </a:r>
              </a:p>
            </p:txBody>
          </p:sp>
          <p:sp>
            <p:nvSpPr>
              <p:cNvPr id="5" name="Rectángulo: una sola esquina redondeada 4">
                <a:extLst>
                  <a:ext uri="{FF2B5EF4-FFF2-40B4-BE49-F238E27FC236}">
                    <a16:creationId xmlns:a16="http://schemas.microsoft.com/office/drawing/2014/main" id="{AE6CB2C6-3B00-810E-D15A-C40022382BB8}"/>
                  </a:ext>
                </a:extLst>
              </p:cNvPr>
              <p:cNvSpPr/>
              <p:nvPr/>
            </p:nvSpPr>
            <p:spPr>
              <a:xfrm>
                <a:off x="2462627" y="3822418"/>
                <a:ext cx="1048989" cy="683078"/>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Working capital</a:t>
                </a:r>
              </a:p>
            </p:txBody>
          </p:sp>
          <p:sp>
            <p:nvSpPr>
              <p:cNvPr id="6" name="Rectángulo: una sola esquina redondeada 5">
                <a:extLst>
                  <a:ext uri="{FF2B5EF4-FFF2-40B4-BE49-F238E27FC236}">
                    <a16:creationId xmlns:a16="http://schemas.microsoft.com/office/drawing/2014/main" id="{66F1788B-2610-DB08-4DAF-FEBAAF42F64F}"/>
                  </a:ext>
                </a:extLst>
              </p:cNvPr>
              <p:cNvSpPr/>
              <p:nvPr/>
            </p:nvSpPr>
            <p:spPr>
              <a:xfrm>
                <a:off x="3564871" y="3773112"/>
                <a:ext cx="1048989" cy="683078"/>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Otros</a:t>
                </a:r>
              </a:p>
            </p:txBody>
          </p:sp>
          <p:sp>
            <p:nvSpPr>
              <p:cNvPr id="7" name="Rectángulo: una sola esquina redondeada 6">
                <a:extLst>
                  <a:ext uri="{FF2B5EF4-FFF2-40B4-BE49-F238E27FC236}">
                    <a16:creationId xmlns:a16="http://schemas.microsoft.com/office/drawing/2014/main" id="{2D5BE6E1-9FC5-488A-C1B3-DE91B80153AA}"/>
                  </a:ext>
                </a:extLst>
              </p:cNvPr>
              <p:cNvSpPr/>
              <p:nvPr/>
            </p:nvSpPr>
            <p:spPr>
              <a:xfrm>
                <a:off x="1207241" y="1775369"/>
                <a:ext cx="3800248" cy="397863"/>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u="sng">
                    <a:solidFill>
                      <a:srgbClr val="263562"/>
                    </a:solidFill>
                    <a:latin typeface="Montserrat" panose="00000500000000000000" pitchFamily="2" charset="0"/>
                  </a:rPr>
                  <a:t>FC Operativo: + 2.5 M€</a:t>
                </a:r>
              </a:p>
              <a:p>
                <a:pPr algn="ctr"/>
                <a:endParaRPr lang="es-ES" sz="1600">
                  <a:solidFill>
                    <a:srgbClr val="263562"/>
                  </a:solidFill>
                  <a:latin typeface="Montserrat" panose="00000500000000000000" pitchFamily="2" charset="0"/>
                </a:endParaRPr>
              </a:p>
            </p:txBody>
          </p:sp>
          <p:sp>
            <p:nvSpPr>
              <p:cNvPr id="9" name="Rectángulo: esquinas redondeadas 8">
                <a:extLst>
                  <a:ext uri="{FF2B5EF4-FFF2-40B4-BE49-F238E27FC236}">
                    <a16:creationId xmlns:a16="http://schemas.microsoft.com/office/drawing/2014/main" id="{B492DF29-1A08-5D2E-F430-85B79700AD96}"/>
                  </a:ext>
                </a:extLst>
              </p:cNvPr>
              <p:cNvSpPr/>
              <p:nvPr/>
            </p:nvSpPr>
            <p:spPr>
              <a:xfrm>
                <a:off x="5040939" y="2474196"/>
                <a:ext cx="669906" cy="534682"/>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3,3</a:t>
                </a:r>
              </a:p>
            </p:txBody>
          </p:sp>
          <p:sp>
            <p:nvSpPr>
              <p:cNvPr id="10" name="Rectángulo: esquinas redondeadas 9">
                <a:extLst>
                  <a:ext uri="{FF2B5EF4-FFF2-40B4-BE49-F238E27FC236}">
                    <a16:creationId xmlns:a16="http://schemas.microsoft.com/office/drawing/2014/main" id="{8EEA4D96-8BC4-2B50-EE0F-E38E8E802CAF}"/>
                  </a:ext>
                </a:extLst>
              </p:cNvPr>
              <p:cNvSpPr/>
              <p:nvPr/>
            </p:nvSpPr>
            <p:spPr>
              <a:xfrm rot="10800000" flipV="1">
                <a:off x="6872761" y="3006543"/>
                <a:ext cx="669905" cy="925923"/>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s-ES" b="1">
                  <a:solidFill>
                    <a:schemeClr val="tx1"/>
                  </a:solidFill>
                  <a:latin typeface="Montserrat" panose="00000500000000000000" pitchFamily="2" charset="0"/>
                </a:endParaRPr>
              </a:p>
              <a:p>
                <a:pPr algn="ctr"/>
                <a:r>
                  <a:rPr lang="es-ES" b="1">
                    <a:solidFill>
                      <a:schemeClr val="tx1"/>
                    </a:solidFill>
                    <a:latin typeface="Montserrat" panose="00000500000000000000" pitchFamily="2" charset="0"/>
                  </a:rPr>
                  <a:t>(5,8</a:t>
                </a:r>
                <a:r>
                  <a:rPr lang="es-ES" sz="1100" b="1">
                    <a:solidFill>
                      <a:schemeClr val="tx1"/>
                    </a:solidFill>
                    <a:latin typeface="Montserrat" panose="00000500000000000000" pitchFamily="2" charset="0"/>
                  </a:rPr>
                  <a:t>)</a:t>
                </a:r>
              </a:p>
            </p:txBody>
          </p:sp>
          <p:sp>
            <p:nvSpPr>
              <p:cNvPr id="12" name="Rectángulo: esquinas redondeadas 11">
                <a:extLst>
                  <a:ext uri="{FF2B5EF4-FFF2-40B4-BE49-F238E27FC236}">
                    <a16:creationId xmlns:a16="http://schemas.microsoft.com/office/drawing/2014/main" id="{C2739CF7-76BA-8062-80CA-AED26EE51F44}"/>
                  </a:ext>
                </a:extLst>
              </p:cNvPr>
              <p:cNvSpPr/>
              <p:nvPr/>
            </p:nvSpPr>
            <p:spPr>
              <a:xfrm rot="10800000" flipV="1">
                <a:off x="5881024" y="3013331"/>
                <a:ext cx="698568" cy="461664"/>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(3,2)</a:t>
                </a:r>
              </a:p>
            </p:txBody>
          </p:sp>
          <p:sp>
            <p:nvSpPr>
              <p:cNvPr id="13" name="Rectángulo: una sola esquina redondeada 12">
                <a:extLst>
                  <a:ext uri="{FF2B5EF4-FFF2-40B4-BE49-F238E27FC236}">
                    <a16:creationId xmlns:a16="http://schemas.microsoft.com/office/drawing/2014/main" id="{F943676D-53B9-9837-B31B-F436EE3700D2}"/>
                  </a:ext>
                </a:extLst>
              </p:cNvPr>
              <p:cNvSpPr/>
              <p:nvPr/>
            </p:nvSpPr>
            <p:spPr>
              <a:xfrm>
                <a:off x="5904621" y="3858005"/>
                <a:ext cx="892882" cy="610346"/>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Pago </a:t>
                </a:r>
              </a:p>
              <a:p>
                <a:pPr algn="ctr"/>
                <a:r>
                  <a:rPr lang="es-ES" sz="1050">
                    <a:solidFill>
                      <a:srgbClr val="263562"/>
                    </a:solidFill>
                    <a:latin typeface="Montserrat" panose="00000500000000000000" pitchFamily="2" charset="0"/>
                  </a:rPr>
                  <a:t>intereses</a:t>
                </a:r>
              </a:p>
            </p:txBody>
          </p:sp>
          <p:sp>
            <p:nvSpPr>
              <p:cNvPr id="14" name="Rectángulo 13">
                <a:extLst>
                  <a:ext uri="{FF2B5EF4-FFF2-40B4-BE49-F238E27FC236}">
                    <a16:creationId xmlns:a16="http://schemas.microsoft.com/office/drawing/2014/main" id="{DF9F29A8-454E-7916-B0C2-FC46883B297A}"/>
                  </a:ext>
                </a:extLst>
              </p:cNvPr>
              <p:cNvSpPr/>
              <p:nvPr/>
            </p:nvSpPr>
            <p:spPr>
              <a:xfrm>
                <a:off x="4797620" y="2132122"/>
                <a:ext cx="3615162" cy="2966719"/>
              </a:xfrm>
              <a:prstGeom prst="rect">
                <a:avLst/>
              </a:prstGeom>
              <a:noFill/>
              <a:ln>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15" name="Rectángulo: una sola esquina redondeada 14">
                <a:extLst>
                  <a:ext uri="{FF2B5EF4-FFF2-40B4-BE49-F238E27FC236}">
                    <a16:creationId xmlns:a16="http://schemas.microsoft.com/office/drawing/2014/main" id="{1589AD34-FDD6-4B36-6A46-571AE97B584E}"/>
                  </a:ext>
                </a:extLst>
              </p:cNvPr>
              <p:cNvSpPr/>
              <p:nvPr/>
            </p:nvSpPr>
            <p:spPr>
              <a:xfrm>
                <a:off x="4822670" y="1822382"/>
                <a:ext cx="3800248" cy="397863"/>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u="sng">
                    <a:solidFill>
                      <a:srgbClr val="263562"/>
                    </a:solidFill>
                    <a:latin typeface="Montserrat" panose="00000500000000000000" pitchFamily="2" charset="0"/>
                  </a:rPr>
                  <a:t>FC financiación: - 1,1 M€</a:t>
                </a:r>
              </a:p>
              <a:p>
                <a:pPr algn="ctr"/>
                <a:endParaRPr lang="es-ES" sz="1600">
                  <a:solidFill>
                    <a:srgbClr val="263562"/>
                  </a:solidFill>
                  <a:latin typeface="Montserrat" panose="00000500000000000000" pitchFamily="2" charset="0"/>
                </a:endParaRPr>
              </a:p>
            </p:txBody>
          </p:sp>
          <p:sp>
            <p:nvSpPr>
              <p:cNvPr id="16" name="Rectángulo: una sola esquina redondeada 15">
                <a:extLst>
                  <a:ext uri="{FF2B5EF4-FFF2-40B4-BE49-F238E27FC236}">
                    <a16:creationId xmlns:a16="http://schemas.microsoft.com/office/drawing/2014/main" id="{E576F5A0-E8C2-0A8C-1139-60B081FBD362}"/>
                  </a:ext>
                </a:extLst>
              </p:cNvPr>
              <p:cNvSpPr/>
              <p:nvPr/>
            </p:nvSpPr>
            <p:spPr>
              <a:xfrm>
                <a:off x="7745685" y="1823338"/>
                <a:ext cx="3800248" cy="397863"/>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u="sng">
                    <a:solidFill>
                      <a:srgbClr val="263562"/>
                    </a:solidFill>
                    <a:latin typeface="Montserrat" panose="00000500000000000000" pitchFamily="2" charset="0"/>
                  </a:rPr>
                  <a:t>FC Inversión : - 2,2 M€</a:t>
                </a:r>
              </a:p>
              <a:p>
                <a:pPr algn="ctr"/>
                <a:endParaRPr lang="es-ES" sz="1600">
                  <a:solidFill>
                    <a:srgbClr val="263562"/>
                  </a:solidFill>
                  <a:latin typeface="Montserrat" panose="00000500000000000000" pitchFamily="2" charset="0"/>
                </a:endParaRPr>
              </a:p>
            </p:txBody>
          </p:sp>
          <p:sp>
            <p:nvSpPr>
              <p:cNvPr id="17" name="Rectángulo: esquinas redondeadas 16">
                <a:extLst>
                  <a:ext uri="{FF2B5EF4-FFF2-40B4-BE49-F238E27FC236}">
                    <a16:creationId xmlns:a16="http://schemas.microsoft.com/office/drawing/2014/main" id="{8E12C3E1-3B31-CBD3-CC32-E05D7CB70E3A}"/>
                  </a:ext>
                </a:extLst>
              </p:cNvPr>
              <p:cNvSpPr/>
              <p:nvPr/>
            </p:nvSpPr>
            <p:spPr>
              <a:xfrm rot="10800000" flipV="1">
                <a:off x="9296525" y="3012531"/>
                <a:ext cx="698568" cy="461664"/>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(2,2)</a:t>
                </a:r>
              </a:p>
            </p:txBody>
          </p:sp>
          <p:sp>
            <p:nvSpPr>
              <p:cNvPr id="31" name="Rectángulo 30">
                <a:extLst>
                  <a:ext uri="{FF2B5EF4-FFF2-40B4-BE49-F238E27FC236}">
                    <a16:creationId xmlns:a16="http://schemas.microsoft.com/office/drawing/2014/main" id="{25F65455-D572-A0BE-D8AD-5204BC5C03AD}"/>
                  </a:ext>
                </a:extLst>
              </p:cNvPr>
              <p:cNvSpPr/>
              <p:nvPr/>
            </p:nvSpPr>
            <p:spPr>
              <a:xfrm>
                <a:off x="8567078" y="2117664"/>
                <a:ext cx="2294564" cy="2966245"/>
              </a:xfrm>
              <a:prstGeom prst="rect">
                <a:avLst/>
              </a:prstGeom>
              <a:noFill/>
              <a:ln>
                <a:solidFill>
                  <a:schemeClr val="accent1">
                    <a:shade val="1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36" name="Rectángulo: esquinas redondeadas 35">
                <a:extLst>
                  <a:ext uri="{FF2B5EF4-FFF2-40B4-BE49-F238E27FC236}">
                    <a16:creationId xmlns:a16="http://schemas.microsoft.com/office/drawing/2014/main" id="{41CBB1EB-DF42-63BF-5349-8983FB63B6C4}"/>
                  </a:ext>
                </a:extLst>
              </p:cNvPr>
              <p:cNvSpPr/>
              <p:nvPr/>
            </p:nvSpPr>
            <p:spPr>
              <a:xfrm>
                <a:off x="10993384" y="2330955"/>
                <a:ext cx="795590" cy="1520640"/>
              </a:xfrm>
              <a:prstGeom prst="roundRect">
                <a:avLst/>
              </a:prstGeom>
              <a:solidFill>
                <a:srgbClr val="263562"/>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ES"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r>
                  <a:rPr lang="es-ES" sz="1600" b="1">
                    <a:latin typeface="Montserrat" panose="00000500000000000000" pitchFamily="2" charset="0"/>
                  </a:rPr>
                  <a:t>  5,5 </a:t>
                </a:r>
                <a:endParaRPr lang="es-ES" sz="1600">
                  <a:latin typeface="Montserrat" panose="00000500000000000000" pitchFamily="2" charset="0"/>
                </a:endParaRPr>
              </a:p>
              <a:p>
                <a:pPr algn="l"/>
                <a:endParaRPr lang="es-ES" b="1">
                  <a:solidFill>
                    <a:schemeClr val="bg1"/>
                  </a:solidFill>
                  <a:highlight>
                    <a:srgbClr val="000080"/>
                  </a:highlight>
                  <a:latin typeface="Montserrat" panose="00000500000000000000" pitchFamily="2" charset="0"/>
                </a:endParaRPr>
              </a:p>
            </p:txBody>
          </p:sp>
          <p:cxnSp>
            <p:nvCxnSpPr>
              <p:cNvPr id="11" name="Conector recto 10">
                <a:extLst>
                  <a:ext uri="{FF2B5EF4-FFF2-40B4-BE49-F238E27FC236}">
                    <a16:creationId xmlns:a16="http://schemas.microsoft.com/office/drawing/2014/main" id="{45429823-B4EA-E44F-8C7F-EF8955AA0FA0}"/>
                  </a:ext>
                </a:extLst>
              </p:cNvPr>
              <p:cNvCxnSpPr>
                <a:cxnSpLocks/>
              </p:cNvCxnSpPr>
              <p:nvPr/>
            </p:nvCxnSpPr>
            <p:spPr>
              <a:xfrm>
                <a:off x="1509020" y="3008878"/>
                <a:ext cx="930649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ángulo: esquinas redondeadas 7">
                <a:extLst>
                  <a:ext uri="{FF2B5EF4-FFF2-40B4-BE49-F238E27FC236}">
                    <a16:creationId xmlns:a16="http://schemas.microsoft.com/office/drawing/2014/main" id="{D78DDBBE-0FA0-C809-EADE-1AE1FC10A352}"/>
                  </a:ext>
                </a:extLst>
              </p:cNvPr>
              <p:cNvSpPr/>
              <p:nvPr/>
            </p:nvSpPr>
            <p:spPr>
              <a:xfrm>
                <a:off x="7642350" y="2424742"/>
                <a:ext cx="669906" cy="596984"/>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4,6</a:t>
                </a:r>
              </a:p>
            </p:txBody>
          </p:sp>
          <p:sp>
            <p:nvSpPr>
              <p:cNvPr id="21" name="Rectángulo: una sola esquina redondeada 20">
                <a:extLst>
                  <a:ext uri="{FF2B5EF4-FFF2-40B4-BE49-F238E27FC236}">
                    <a16:creationId xmlns:a16="http://schemas.microsoft.com/office/drawing/2014/main" id="{BAE39A92-E289-7484-B521-F2A1F8499C97}"/>
                  </a:ext>
                </a:extLst>
              </p:cNvPr>
              <p:cNvSpPr/>
              <p:nvPr/>
            </p:nvSpPr>
            <p:spPr>
              <a:xfrm>
                <a:off x="7445287" y="3941356"/>
                <a:ext cx="1177631"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Otra</a:t>
                </a:r>
              </a:p>
              <a:p>
                <a:pPr algn="ctr"/>
                <a:r>
                  <a:rPr lang="es-ES" sz="1050">
                    <a:solidFill>
                      <a:srgbClr val="263562"/>
                    </a:solidFill>
                    <a:latin typeface="Montserrat" panose="00000500000000000000" pitchFamily="2" charset="0"/>
                  </a:rPr>
                  <a:t>financiación</a:t>
                </a:r>
              </a:p>
            </p:txBody>
          </p:sp>
        </p:grpSp>
      </p:grpSp>
      <p:sp>
        <p:nvSpPr>
          <p:cNvPr id="24" name="Hacer doble clic para editar">
            <a:extLst>
              <a:ext uri="{FF2B5EF4-FFF2-40B4-BE49-F238E27FC236}">
                <a16:creationId xmlns:a16="http://schemas.microsoft.com/office/drawing/2014/main" id="{F2CA4690-B17A-096E-49EC-33ED53E5DEEF}"/>
              </a:ext>
            </a:extLst>
          </p:cNvPr>
          <p:cNvSpPr txBox="1">
            <a:spLocks/>
          </p:cNvSpPr>
          <p:nvPr/>
        </p:nvSpPr>
        <p:spPr>
          <a:xfrm>
            <a:off x="423359" y="638435"/>
            <a:ext cx="8580438" cy="520700"/>
          </a:xfrm>
          <a:prstGeom prst="rect">
            <a:avLst/>
          </a:prstGeom>
        </p:spPr>
        <p:txBody>
          <a:bodyPr vert="horz" lIns="91440" tIns="45720" rIns="91440" bIns="45720" rtlCol="0" anchor="b">
            <a:normAutofit fontScale="900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Análisis de las grandes magnitudes</a:t>
            </a:r>
          </a:p>
        </p:txBody>
      </p:sp>
      <p:sp>
        <p:nvSpPr>
          <p:cNvPr id="25" name="Título 4">
            <a:extLst>
              <a:ext uri="{FF2B5EF4-FFF2-40B4-BE49-F238E27FC236}">
                <a16:creationId xmlns:a16="http://schemas.microsoft.com/office/drawing/2014/main" id="{B998C006-29B5-8A73-0831-2A6970B8D32B}"/>
              </a:ext>
            </a:extLst>
          </p:cNvPr>
          <p:cNvSpPr txBox="1"/>
          <p:nvPr/>
        </p:nvSpPr>
        <p:spPr>
          <a:xfrm>
            <a:off x="423359" y="938464"/>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pPr defTabSz="457200" hangingPunct="1">
              <a:spcBef>
                <a:spcPct val="0"/>
              </a:spcBef>
            </a:pPr>
            <a:r>
              <a:rPr lang="es-ES" sz="1800" kern="1200">
                <a:solidFill>
                  <a:srgbClr val="FF0000"/>
                </a:solidFill>
                <a:latin typeface="Montserrat" panose="00000500000000000000" pitchFamily="2" charset="0"/>
                <a:ea typeface="Microsoft YaHei UI" panose="020B0503020204020204" pitchFamily="34" charset="-122"/>
                <a:cs typeface="Arial" panose="020B0604020202020204" pitchFamily="34" charset="0"/>
              </a:rPr>
              <a:t>Flujo de Caja</a:t>
            </a:r>
          </a:p>
        </p:txBody>
      </p:sp>
      <p:sp>
        <p:nvSpPr>
          <p:cNvPr id="39" name="Elipse 38">
            <a:extLst>
              <a:ext uri="{FF2B5EF4-FFF2-40B4-BE49-F238E27FC236}">
                <a16:creationId xmlns:a16="http://schemas.microsoft.com/office/drawing/2014/main" id="{424DDF72-E1FD-3C6E-03A2-276F80F94719}"/>
              </a:ext>
            </a:extLst>
          </p:cNvPr>
          <p:cNvSpPr/>
          <p:nvPr/>
        </p:nvSpPr>
        <p:spPr>
          <a:xfrm>
            <a:off x="649987" y="4618584"/>
            <a:ext cx="335867"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1</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40" name="CuadroTexto 39">
            <a:extLst>
              <a:ext uri="{FF2B5EF4-FFF2-40B4-BE49-F238E27FC236}">
                <a16:creationId xmlns:a16="http://schemas.microsoft.com/office/drawing/2014/main" id="{ACD85EA0-6B0E-6F26-8A10-48CE09652EAE}"/>
              </a:ext>
            </a:extLst>
          </p:cNvPr>
          <p:cNvSpPr txBox="1"/>
          <p:nvPr/>
        </p:nvSpPr>
        <p:spPr>
          <a:xfrm>
            <a:off x="1055121" y="4618584"/>
            <a:ext cx="1472217"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100" b="1">
                <a:solidFill>
                  <a:srgbClr val="002060"/>
                </a:solidFill>
                <a:latin typeface="Montserrat" panose="00000500000000000000" pitchFamily="2" charset="0"/>
              </a:rPr>
              <a:t>Flujo de caja operativo positivo </a:t>
            </a: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1" name="CuadroTexto 40">
            <a:extLst>
              <a:ext uri="{FF2B5EF4-FFF2-40B4-BE49-F238E27FC236}">
                <a16:creationId xmlns:a16="http://schemas.microsoft.com/office/drawing/2014/main" id="{FFD4515A-724E-F333-2A46-4A154C9B38EA}"/>
              </a:ext>
            </a:extLst>
          </p:cNvPr>
          <p:cNvSpPr txBox="1"/>
          <p:nvPr/>
        </p:nvSpPr>
        <p:spPr>
          <a:xfrm>
            <a:off x="2511479" y="4693810"/>
            <a:ext cx="7772983"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Conversión en efectivo de la generación de EBITDA en línea con el cuidado a la salud financiera del Grupo.</a:t>
            </a:r>
            <a:endParaRPr kumimoji="0" lang="en-US" sz="10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2" name="Elipse 41">
            <a:extLst>
              <a:ext uri="{FF2B5EF4-FFF2-40B4-BE49-F238E27FC236}">
                <a16:creationId xmlns:a16="http://schemas.microsoft.com/office/drawing/2014/main" id="{6E63D9E3-CF4B-5CCA-1289-C72E05903EF7}"/>
              </a:ext>
            </a:extLst>
          </p:cNvPr>
          <p:cNvSpPr/>
          <p:nvPr/>
        </p:nvSpPr>
        <p:spPr>
          <a:xfrm>
            <a:off x="640257" y="6001044"/>
            <a:ext cx="335868"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4</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43" name="CuadroTexto 42">
            <a:extLst>
              <a:ext uri="{FF2B5EF4-FFF2-40B4-BE49-F238E27FC236}">
                <a16:creationId xmlns:a16="http://schemas.microsoft.com/office/drawing/2014/main" id="{4686D19F-B111-5F1D-9809-34F8A57FCE21}"/>
              </a:ext>
            </a:extLst>
          </p:cNvPr>
          <p:cNvSpPr txBox="1"/>
          <p:nvPr/>
        </p:nvSpPr>
        <p:spPr>
          <a:xfrm>
            <a:off x="1089999" y="5903536"/>
            <a:ext cx="142148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r>
              <a:rPr lang="es-ES" sz="1100" b="1">
                <a:solidFill>
                  <a:srgbClr val="002060"/>
                </a:solidFill>
                <a:latin typeface="Montserrat" panose="00000500000000000000" pitchFamily="2" charset="0"/>
              </a:rPr>
              <a:t>Financiación circulante</a:t>
            </a: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a:p>
            <a:pPr marL="0" marR="0" indent="0" defTabSz="914400" rtl="0" fontAlgn="auto" latinLnBrk="0" hangingPunct="0">
              <a:lnSpc>
                <a:spcPct val="100000"/>
              </a:lnSpc>
              <a:spcBef>
                <a:spcPts val="0"/>
              </a:spcBef>
              <a:spcAft>
                <a:spcPts val="0"/>
              </a:spcAft>
              <a:buClrTx/>
              <a:buSzTx/>
              <a:buFontTx/>
              <a:buNone/>
              <a:tabLst/>
            </a:pP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57" name="Elipse 56">
            <a:extLst>
              <a:ext uri="{FF2B5EF4-FFF2-40B4-BE49-F238E27FC236}">
                <a16:creationId xmlns:a16="http://schemas.microsoft.com/office/drawing/2014/main" id="{3DD56F14-C60C-AEE4-9B1C-7C44AA73DE30}"/>
              </a:ext>
            </a:extLst>
          </p:cNvPr>
          <p:cNvSpPr/>
          <p:nvPr/>
        </p:nvSpPr>
        <p:spPr>
          <a:xfrm>
            <a:off x="3113984" y="1440911"/>
            <a:ext cx="334448"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1</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58" name="Elipse 57">
            <a:extLst>
              <a:ext uri="{FF2B5EF4-FFF2-40B4-BE49-F238E27FC236}">
                <a16:creationId xmlns:a16="http://schemas.microsoft.com/office/drawing/2014/main" id="{CFA23E4F-AEDB-4371-AD9A-51B4C655554F}"/>
              </a:ext>
            </a:extLst>
          </p:cNvPr>
          <p:cNvSpPr/>
          <p:nvPr/>
        </p:nvSpPr>
        <p:spPr>
          <a:xfrm>
            <a:off x="2006513" y="4010974"/>
            <a:ext cx="356679"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2</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27" name="Rectángulo: una sola esquina redondeada 26">
            <a:extLst>
              <a:ext uri="{FF2B5EF4-FFF2-40B4-BE49-F238E27FC236}">
                <a16:creationId xmlns:a16="http://schemas.microsoft.com/office/drawing/2014/main" id="{3A09821B-410F-8F58-09E0-7A69EC829BDD}"/>
              </a:ext>
            </a:extLst>
          </p:cNvPr>
          <p:cNvSpPr/>
          <p:nvPr/>
        </p:nvSpPr>
        <p:spPr>
          <a:xfrm>
            <a:off x="9298516" y="3380508"/>
            <a:ext cx="1177631"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Inversión en inmovilizado</a:t>
            </a:r>
          </a:p>
        </p:txBody>
      </p:sp>
      <p:sp>
        <p:nvSpPr>
          <p:cNvPr id="29" name="Elipse 28">
            <a:extLst>
              <a:ext uri="{FF2B5EF4-FFF2-40B4-BE49-F238E27FC236}">
                <a16:creationId xmlns:a16="http://schemas.microsoft.com/office/drawing/2014/main" id="{A5F80657-1FAB-6F8E-5260-D826FC4DFF33}"/>
              </a:ext>
            </a:extLst>
          </p:cNvPr>
          <p:cNvSpPr/>
          <p:nvPr/>
        </p:nvSpPr>
        <p:spPr>
          <a:xfrm>
            <a:off x="640257" y="5052136"/>
            <a:ext cx="335868"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2</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34" name="CuadroTexto 33">
            <a:extLst>
              <a:ext uri="{FF2B5EF4-FFF2-40B4-BE49-F238E27FC236}">
                <a16:creationId xmlns:a16="http://schemas.microsoft.com/office/drawing/2014/main" id="{D1DA5308-BF1E-047C-699F-BFCB00341FD1}"/>
              </a:ext>
            </a:extLst>
          </p:cNvPr>
          <p:cNvSpPr txBox="1"/>
          <p:nvPr/>
        </p:nvSpPr>
        <p:spPr>
          <a:xfrm>
            <a:off x="1089999" y="5057036"/>
            <a:ext cx="142148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100" b="1">
                <a:solidFill>
                  <a:srgbClr val="002060"/>
                </a:solidFill>
                <a:latin typeface="Montserrat" panose="00000500000000000000" pitchFamily="2" charset="0"/>
              </a:rPr>
              <a:t>EBITDA </a:t>
            </a: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35" name="CuadroTexto 34">
            <a:extLst>
              <a:ext uri="{FF2B5EF4-FFF2-40B4-BE49-F238E27FC236}">
                <a16:creationId xmlns:a16="http://schemas.microsoft.com/office/drawing/2014/main" id="{1915452A-3197-C800-C756-0D83340A5D19}"/>
              </a:ext>
            </a:extLst>
          </p:cNvPr>
          <p:cNvSpPr txBox="1"/>
          <p:nvPr/>
        </p:nvSpPr>
        <p:spPr>
          <a:xfrm>
            <a:off x="2527338" y="5057036"/>
            <a:ext cx="7772983"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6M€ en el periodo 2023, casi duplicando la cifra del 2022  </a:t>
            </a:r>
            <a:endParaRPr kumimoji="0" lang="en-US" sz="10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37" name="Elipse 36">
            <a:extLst>
              <a:ext uri="{FF2B5EF4-FFF2-40B4-BE49-F238E27FC236}">
                <a16:creationId xmlns:a16="http://schemas.microsoft.com/office/drawing/2014/main" id="{55857830-87F8-D193-00C0-52973353277A}"/>
              </a:ext>
            </a:extLst>
          </p:cNvPr>
          <p:cNvSpPr/>
          <p:nvPr/>
        </p:nvSpPr>
        <p:spPr>
          <a:xfrm>
            <a:off x="632578" y="5523076"/>
            <a:ext cx="335868"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3</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7F00BD13-B1FC-D2B6-F4C6-2D2FD5CBB8BD}"/>
              </a:ext>
            </a:extLst>
          </p:cNvPr>
          <p:cNvSpPr/>
          <p:nvPr/>
        </p:nvSpPr>
        <p:spPr>
          <a:xfrm>
            <a:off x="3002541" y="4010974"/>
            <a:ext cx="356679"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3</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46" name="CuadroTexto 45">
            <a:extLst>
              <a:ext uri="{FF2B5EF4-FFF2-40B4-BE49-F238E27FC236}">
                <a16:creationId xmlns:a16="http://schemas.microsoft.com/office/drawing/2014/main" id="{64AFA64F-4B62-63C8-825B-48B9B5971B6A}"/>
              </a:ext>
            </a:extLst>
          </p:cNvPr>
          <p:cNvSpPr txBox="1"/>
          <p:nvPr/>
        </p:nvSpPr>
        <p:spPr>
          <a:xfrm>
            <a:off x="1030122" y="5526444"/>
            <a:ext cx="142148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100" b="1">
                <a:solidFill>
                  <a:srgbClr val="002060"/>
                </a:solidFill>
                <a:latin typeface="Montserrat" panose="00000500000000000000" pitchFamily="2" charset="0"/>
              </a:rPr>
              <a:t>Working capital</a:t>
            </a: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7" name="CuadroTexto 46">
            <a:extLst>
              <a:ext uri="{FF2B5EF4-FFF2-40B4-BE49-F238E27FC236}">
                <a16:creationId xmlns:a16="http://schemas.microsoft.com/office/drawing/2014/main" id="{8C037728-A927-E8EF-2A8C-192898CCD98C}"/>
              </a:ext>
            </a:extLst>
          </p:cNvPr>
          <p:cNvSpPr txBox="1"/>
          <p:nvPr/>
        </p:nvSpPr>
        <p:spPr>
          <a:xfrm>
            <a:off x="2435578" y="5512914"/>
            <a:ext cx="8696807" cy="41770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El consumo de caja es consecuencia principalmente del crecimiento del negocio durante el ejercicio 2023.</a:t>
            </a:r>
          </a:p>
        </p:txBody>
      </p:sp>
      <p:sp>
        <p:nvSpPr>
          <p:cNvPr id="48" name="CuadroTexto 47">
            <a:extLst>
              <a:ext uri="{FF2B5EF4-FFF2-40B4-BE49-F238E27FC236}">
                <a16:creationId xmlns:a16="http://schemas.microsoft.com/office/drawing/2014/main" id="{5F5EB48B-CC25-9506-13D9-65253805DF7C}"/>
              </a:ext>
            </a:extLst>
          </p:cNvPr>
          <p:cNvSpPr txBox="1"/>
          <p:nvPr/>
        </p:nvSpPr>
        <p:spPr>
          <a:xfrm>
            <a:off x="2451351" y="5915690"/>
            <a:ext cx="9009987" cy="38041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La compañía experimenta un cambio de tendencia en cuanto a su deuda estructural disminuyéndola y sustituyéndola por deuda de circulante asociada a los proyectos.</a:t>
            </a:r>
            <a:endParaRPr kumimoji="0" lang="en-US" sz="10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9" name="Elipse 48">
            <a:extLst>
              <a:ext uri="{FF2B5EF4-FFF2-40B4-BE49-F238E27FC236}">
                <a16:creationId xmlns:a16="http://schemas.microsoft.com/office/drawing/2014/main" id="{43D253A3-061C-C8E9-8617-E3C474986CFF}"/>
              </a:ext>
            </a:extLst>
          </p:cNvPr>
          <p:cNvSpPr/>
          <p:nvPr/>
        </p:nvSpPr>
        <p:spPr>
          <a:xfrm>
            <a:off x="5391312" y="4010974"/>
            <a:ext cx="356679"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b="1" i="0" u="none" strike="noStrike" cap="none" spc="0" normalizeH="0" baseline="0">
                <a:ln>
                  <a:noFill/>
                </a:ln>
                <a:solidFill>
                  <a:srgbClr val="000000"/>
                </a:solidFill>
                <a:effectLst/>
                <a:uFillTx/>
                <a:latin typeface="+mn-lt"/>
                <a:ea typeface="+mn-ea"/>
                <a:cs typeface="+mn-cs"/>
                <a:sym typeface="Calibri"/>
              </a:rPr>
              <a:t>4</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19" name="Elipse 18">
            <a:extLst>
              <a:ext uri="{FF2B5EF4-FFF2-40B4-BE49-F238E27FC236}">
                <a16:creationId xmlns:a16="http://schemas.microsoft.com/office/drawing/2014/main" id="{54E9CD63-87F2-3BC9-6E43-5DB3030D5532}"/>
              </a:ext>
            </a:extLst>
          </p:cNvPr>
          <p:cNvSpPr/>
          <p:nvPr/>
        </p:nvSpPr>
        <p:spPr>
          <a:xfrm>
            <a:off x="8014120" y="4001969"/>
            <a:ext cx="336022"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000" b="1"/>
              <a:t>5</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28" name="Elipse 27">
            <a:extLst>
              <a:ext uri="{FF2B5EF4-FFF2-40B4-BE49-F238E27FC236}">
                <a16:creationId xmlns:a16="http://schemas.microsoft.com/office/drawing/2014/main" id="{FE2DE7C7-D222-C40A-B9C6-B96779561E48}"/>
              </a:ext>
            </a:extLst>
          </p:cNvPr>
          <p:cNvSpPr/>
          <p:nvPr/>
        </p:nvSpPr>
        <p:spPr>
          <a:xfrm>
            <a:off x="640103" y="6443676"/>
            <a:ext cx="336022" cy="346228"/>
          </a:xfrm>
          <a:prstGeom prst="ellipse">
            <a:avLst/>
          </a:prstGeom>
          <a:solidFill>
            <a:srgbClr val="FFFFFF"/>
          </a:solidFill>
          <a:ln w="25400" cap="flat">
            <a:solidFill>
              <a:srgbClr val="26356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000" b="1"/>
              <a:t>5</a:t>
            </a:r>
            <a:endParaRPr kumimoji="0" lang="en-US" sz="1000" b="1" i="0" u="none" strike="noStrike" cap="none" spc="0" normalizeH="0" baseline="0">
              <a:ln>
                <a:noFill/>
              </a:ln>
              <a:solidFill>
                <a:srgbClr val="000000"/>
              </a:solidFill>
              <a:effectLst/>
              <a:uFillTx/>
              <a:latin typeface="+mn-lt"/>
              <a:ea typeface="+mn-ea"/>
              <a:cs typeface="+mn-cs"/>
              <a:sym typeface="Calibri"/>
            </a:endParaRPr>
          </a:p>
        </p:txBody>
      </p:sp>
      <p:sp>
        <p:nvSpPr>
          <p:cNvPr id="50" name="CuadroTexto 49">
            <a:extLst>
              <a:ext uri="{FF2B5EF4-FFF2-40B4-BE49-F238E27FC236}">
                <a16:creationId xmlns:a16="http://schemas.microsoft.com/office/drawing/2014/main" id="{48157EE9-BB3F-C9BE-B65F-9E402BE23323}"/>
              </a:ext>
            </a:extLst>
          </p:cNvPr>
          <p:cNvSpPr txBox="1"/>
          <p:nvPr/>
        </p:nvSpPr>
        <p:spPr>
          <a:xfrm>
            <a:off x="1064631" y="6347272"/>
            <a:ext cx="1534793"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kumimoji="0" lang="es-ES" sz="1100" b="1" i="0" u="none" strike="noStrike" cap="none" spc="0" normalizeH="0" baseline="0">
                <a:ln>
                  <a:noFill/>
                </a:ln>
                <a:solidFill>
                  <a:srgbClr val="002060"/>
                </a:solidFill>
                <a:effectLst/>
                <a:uFillTx/>
                <a:latin typeface="Montserrat" panose="00000500000000000000" pitchFamily="2" charset="0"/>
                <a:sym typeface="Calibri"/>
              </a:rPr>
              <a:t>Fondo de Maniobra</a:t>
            </a:r>
            <a:endParaRPr kumimoji="0" lang="en-US" sz="11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52" name="CuadroTexto 51">
            <a:extLst>
              <a:ext uri="{FF2B5EF4-FFF2-40B4-BE49-F238E27FC236}">
                <a16:creationId xmlns:a16="http://schemas.microsoft.com/office/drawing/2014/main" id="{A88B03C0-FD13-3A83-C696-997BC39F7D3A}"/>
              </a:ext>
            </a:extLst>
          </p:cNvPr>
          <p:cNvSpPr txBox="1"/>
          <p:nvPr/>
        </p:nvSpPr>
        <p:spPr>
          <a:xfrm>
            <a:off x="2435579" y="6306895"/>
            <a:ext cx="8573696" cy="38041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La compañía presenta un fondo de maniobra negativo por importe de 3,9 millones de euros que incluye prestamos con socios por importe de 4,6 millones de euros. La compañía hará frente al pago de las deudas mediante las nuevas líneas de financiación obtenidas, y la recalendarización de deudas con la Administración Pública al amparo del </a:t>
            </a:r>
            <a:r>
              <a:rPr lang="es-ES" sz="1000" b="1">
                <a:solidFill>
                  <a:srgbClr val="002060"/>
                </a:solidFill>
                <a:latin typeface="Montserrat" panose="00000500000000000000" pitchFamily="2" charset="0"/>
              </a:rPr>
              <a:t>RD LEY 8/2023</a:t>
            </a:r>
            <a:r>
              <a:rPr lang="es-ES" sz="1000">
                <a:solidFill>
                  <a:srgbClr val="002060"/>
                </a:solidFill>
                <a:latin typeface="Montserrat" panose="00000500000000000000" pitchFamily="2" charset="0"/>
              </a:rPr>
              <a:t>.</a:t>
            </a:r>
            <a:endParaRPr lang="en-US" sz="1000">
              <a:solidFill>
                <a:srgbClr val="002060"/>
              </a:solidFill>
              <a:latin typeface="Montserrat" panose="00000500000000000000" pitchFamily="2" charset="0"/>
            </a:endParaRPr>
          </a:p>
        </p:txBody>
      </p:sp>
    </p:spTree>
    <p:extLst>
      <p:ext uri="{BB962C8B-B14F-4D97-AF65-F5344CB8AC3E}">
        <p14:creationId xmlns:p14="http://schemas.microsoft.com/office/powerpoint/2010/main" val="146563166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n 33">
            <a:extLst>
              <a:ext uri="{FF2B5EF4-FFF2-40B4-BE49-F238E27FC236}">
                <a16:creationId xmlns:a16="http://schemas.microsoft.com/office/drawing/2014/main" id="{A15C5733-D40A-6935-20E9-6CFE5217A1EB}"/>
              </a:ext>
            </a:extLst>
          </p:cNvPr>
          <p:cNvPicPr>
            <a:picLocks noChangeAspect="1"/>
          </p:cNvPicPr>
          <p:nvPr/>
        </p:nvPicPr>
        <p:blipFill rotWithShape="1">
          <a:blip r:embed="rId8">
            <a:extLst>
              <a:ext uri="{BEBA8EAE-BF5A-486C-A8C5-ECC9F3942E4B}">
                <a14:imgProps xmlns:a14="http://schemas.microsoft.com/office/drawing/2010/main">
                  <a14:imgLayer r:embed="rId9">
                    <a14:imgEffect>
                      <a14:saturation sat="400000"/>
                    </a14:imgEffect>
                  </a14:imgLayer>
                </a14:imgProps>
              </a:ext>
            </a:extLst>
          </a:blip>
          <a:srcRect l="16319" t="1389" r="6358" b="31603"/>
          <a:stretch/>
        </p:blipFill>
        <p:spPr>
          <a:xfrm>
            <a:off x="1645703" y="3984345"/>
            <a:ext cx="4738035" cy="2144138"/>
          </a:xfrm>
          <a:prstGeom prst="rect">
            <a:avLst/>
          </a:prstGeom>
          <a:ln>
            <a:noFill/>
          </a:ln>
          <a:effectLst>
            <a:softEdge rad="112500"/>
          </a:effectLst>
        </p:spPr>
      </p:pic>
      <p:graphicFrame>
        <p:nvGraphicFramePr>
          <p:cNvPr id="8" name="Gráfico 7">
            <a:extLst>
              <a:ext uri="{FF2B5EF4-FFF2-40B4-BE49-F238E27FC236}">
                <a16:creationId xmlns:a16="http://schemas.microsoft.com/office/drawing/2014/main" id="{6D052AC7-063A-4257-AF0D-C991399DAC1D}"/>
              </a:ext>
            </a:extLst>
          </p:cNvPr>
          <p:cNvGraphicFramePr/>
          <p:nvPr/>
        </p:nvGraphicFramePr>
        <p:xfrm>
          <a:off x="6413551" y="1422881"/>
          <a:ext cx="3382378" cy="2395589"/>
        </p:xfrm>
        <a:graphic>
          <a:graphicData uri="http://schemas.openxmlformats.org/drawingml/2006/chart">
            <c:chart xmlns:c="http://schemas.openxmlformats.org/drawingml/2006/chart" xmlns:r="http://schemas.openxmlformats.org/officeDocument/2006/relationships" r:id="rId10"/>
          </a:graphicData>
        </a:graphic>
      </p:graphicFrame>
      <p:sp>
        <p:nvSpPr>
          <p:cNvPr id="88" name="Text Placeholder 2">
            <a:extLst>
              <a:ext uri="{FF2B5EF4-FFF2-40B4-BE49-F238E27FC236}">
                <a16:creationId xmlns:a16="http://schemas.microsoft.com/office/drawing/2014/main" id="{345BE407-6D61-4C30-A806-84CDCA266D96}"/>
              </a:ext>
            </a:extLst>
          </p:cNvPr>
          <p:cNvSpPr>
            <a:spLocks noGrp="1"/>
          </p:cNvSpPr>
          <p:nvPr>
            <p:custDataLst>
              <p:tags r:id="rId1"/>
            </p:custDataLst>
          </p:nvPr>
        </p:nvSpPr>
        <p:spPr bwMode="auto">
          <a:xfrm>
            <a:off x="2115396" y="2127788"/>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25%</a:t>
            </a:r>
            <a:endPar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graphicFrame>
        <p:nvGraphicFramePr>
          <p:cNvPr id="13" name="Gráfico 12">
            <a:extLst>
              <a:ext uri="{FF2B5EF4-FFF2-40B4-BE49-F238E27FC236}">
                <a16:creationId xmlns:a16="http://schemas.microsoft.com/office/drawing/2014/main" id="{335DA3A1-F731-46D5-9466-490E8D2DA5B1}"/>
              </a:ext>
            </a:extLst>
          </p:cNvPr>
          <p:cNvGraphicFramePr/>
          <p:nvPr>
            <p:extLst>
              <p:ext uri="{D42A27DB-BD31-4B8C-83A1-F6EECF244321}">
                <p14:modId xmlns:p14="http://schemas.microsoft.com/office/powerpoint/2010/main" val="1438916779"/>
              </p:ext>
            </p:extLst>
          </p:nvPr>
        </p:nvGraphicFramePr>
        <p:xfrm>
          <a:off x="733981" y="1675009"/>
          <a:ext cx="5039999" cy="2080309"/>
        </p:xfrm>
        <a:graphic>
          <a:graphicData uri="http://schemas.openxmlformats.org/drawingml/2006/chart">
            <c:chart xmlns:c="http://schemas.openxmlformats.org/drawingml/2006/chart" xmlns:r="http://schemas.openxmlformats.org/officeDocument/2006/relationships" r:id="rId11"/>
          </a:graphicData>
        </a:graphic>
      </p:graphicFrame>
      <p:sp>
        <p:nvSpPr>
          <p:cNvPr id="41" name="CuadroTexto 40">
            <a:extLst>
              <a:ext uri="{FF2B5EF4-FFF2-40B4-BE49-F238E27FC236}">
                <a16:creationId xmlns:a16="http://schemas.microsoft.com/office/drawing/2014/main" id="{5B6ABDAF-C56A-440A-91E2-2B8F9528A879}"/>
              </a:ext>
            </a:extLst>
          </p:cNvPr>
          <p:cNvSpPr txBox="1"/>
          <p:nvPr/>
        </p:nvSpPr>
        <p:spPr>
          <a:xfrm>
            <a:off x="733981" y="1309041"/>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Evolución plantilla por unidades de negocio </a:t>
            </a:r>
            <a:r>
              <a:rPr lang="es-ES" sz="900">
                <a:solidFill>
                  <a:srgbClr val="263562"/>
                </a:solidFill>
                <a:latin typeface="Montserrat" panose="00000500000000000000" pitchFamily="2" charset="0"/>
              </a:rPr>
              <a:t>(FY22, FY23; empleados)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42" name="CuadroTexto 41">
            <a:extLst>
              <a:ext uri="{FF2B5EF4-FFF2-40B4-BE49-F238E27FC236}">
                <a16:creationId xmlns:a16="http://schemas.microsoft.com/office/drawing/2014/main" id="{0890219F-7CF6-4B64-BE84-743B7AE1768E}"/>
              </a:ext>
            </a:extLst>
          </p:cNvPr>
          <p:cNvSpPr txBox="1"/>
          <p:nvPr/>
        </p:nvSpPr>
        <p:spPr>
          <a:xfrm>
            <a:off x="749298" y="3814745"/>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Empleados Grupo Airtificial </a:t>
            </a:r>
            <a:r>
              <a:rPr lang="es-ES" sz="900">
                <a:solidFill>
                  <a:srgbClr val="263562"/>
                </a:solidFill>
                <a:latin typeface="Montserrat" panose="00000500000000000000" pitchFamily="2" charset="0"/>
              </a:rPr>
              <a:t>(FY23; empleados)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44" name="CuadroTexto 43">
            <a:extLst>
              <a:ext uri="{FF2B5EF4-FFF2-40B4-BE49-F238E27FC236}">
                <a16:creationId xmlns:a16="http://schemas.microsoft.com/office/drawing/2014/main" id="{B551BE4A-958C-4775-AA8D-3DD3CF2DE56E}"/>
              </a:ext>
            </a:extLst>
          </p:cNvPr>
          <p:cNvSpPr txBox="1"/>
          <p:nvPr/>
        </p:nvSpPr>
        <p:spPr>
          <a:xfrm>
            <a:off x="6472542" y="1238632"/>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Perfil de la plantilla </a:t>
            </a:r>
            <a:r>
              <a:rPr lang="es-ES" sz="900">
                <a:solidFill>
                  <a:srgbClr val="263562"/>
                </a:solidFill>
                <a:latin typeface="Montserrat" panose="00000500000000000000" pitchFamily="2" charset="0"/>
              </a:rPr>
              <a:t>(FY23, % empleados)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89" name="Text Placeholder 2">
            <a:extLst>
              <a:ext uri="{FF2B5EF4-FFF2-40B4-BE49-F238E27FC236}">
                <a16:creationId xmlns:a16="http://schemas.microsoft.com/office/drawing/2014/main" id="{2D65C5AE-F97C-4D06-8075-5E4057A835AF}"/>
              </a:ext>
            </a:extLst>
          </p:cNvPr>
          <p:cNvSpPr>
            <a:spLocks noGrp="1"/>
          </p:cNvSpPr>
          <p:nvPr>
            <p:custDataLst>
              <p:tags r:id="rId2"/>
            </p:custDataLst>
          </p:nvPr>
        </p:nvSpPr>
        <p:spPr bwMode="auto">
          <a:xfrm>
            <a:off x="1205198" y="2473567"/>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6%</a:t>
            </a:r>
            <a:endPar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90" name="Text Placeholder 2">
            <a:extLst>
              <a:ext uri="{FF2B5EF4-FFF2-40B4-BE49-F238E27FC236}">
                <a16:creationId xmlns:a16="http://schemas.microsoft.com/office/drawing/2014/main" id="{9BA06330-6638-4423-9200-07D53BF136A7}"/>
              </a:ext>
            </a:extLst>
          </p:cNvPr>
          <p:cNvSpPr>
            <a:spLocks noGrp="1"/>
          </p:cNvSpPr>
          <p:nvPr>
            <p:custDataLst>
              <p:tags r:id="rId3"/>
            </p:custDataLst>
          </p:nvPr>
        </p:nvSpPr>
        <p:spPr bwMode="auto">
          <a:xfrm>
            <a:off x="3100506" y="2594878"/>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0%</a:t>
            </a:r>
            <a:endPar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91" name="Text Placeholder 2">
            <a:extLst>
              <a:ext uri="{FF2B5EF4-FFF2-40B4-BE49-F238E27FC236}">
                <a16:creationId xmlns:a16="http://schemas.microsoft.com/office/drawing/2014/main" id="{563B89E1-E649-4817-A547-453F4B297FA7}"/>
              </a:ext>
            </a:extLst>
          </p:cNvPr>
          <p:cNvSpPr>
            <a:spLocks noGrp="1"/>
          </p:cNvSpPr>
          <p:nvPr>
            <p:custDataLst>
              <p:tags r:id="rId4"/>
            </p:custDataLst>
          </p:nvPr>
        </p:nvSpPr>
        <p:spPr bwMode="auto">
          <a:xfrm>
            <a:off x="4039858" y="2847663"/>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20%</a:t>
            </a:r>
            <a:endPar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101" name="Text Placeholder 2">
            <a:extLst>
              <a:ext uri="{FF2B5EF4-FFF2-40B4-BE49-F238E27FC236}">
                <a16:creationId xmlns:a16="http://schemas.microsoft.com/office/drawing/2014/main" id="{DCB4E8AF-1492-411C-A4C4-ECBB48D3A9CF}"/>
              </a:ext>
            </a:extLst>
          </p:cNvPr>
          <p:cNvSpPr>
            <a:spLocks noGrp="1"/>
          </p:cNvSpPr>
          <p:nvPr>
            <p:custDataLst>
              <p:tags r:id="rId5"/>
            </p:custDataLst>
          </p:nvPr>
        </p:nvSpPr>
        <p:spPr bwMode="auto">
          <a:xfrm>
            <a:off x="4993852" y="2398138"/>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15%</a:t>
            </a:r>
          </a:p>
        </p:txBody>
      </p:sp>
      <p:sp>
        <p:nvSpPr>
          <p:cNvPr id="110" name="CuadroTexto 109">
            <a:extLst>
              <a:ext uri="{FF2B5EF4-FFF2-40B4-BE49-F238E27FC236}">
                <a16:creationId xmlns:a16="http://schemas.microsoft.com/office/drawing/2014/main" id="{FD3627B7-968E-4E7D-89AB-5F420BC2992D}"/>
              </a:ext>
            </a:extLst>
          </p:cNvPr>
          <p:cNvSpPr txBox="1"/>
          <p:nvPr/>
        </p:nvSpPr>
        <p:spPr>
          <a:xfrm>
            <a:off x="1817534" y="1675931"/>
            <a:ext cx="2213719"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rPr>
              <a:t>Variación FY22-23 %</a:t>
            </a:r>
            <a:endParaRPr kumimoji="0" lang="en-U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endParaRPr>
          </a:p>
        </p:txBody>
      </p:sp>
      <p:sp>
        <p:nvSpPr>
          <p:cNvPr id="125" name="CuadroTexto 124">
            <a:extLst>
              <a:ext uri="{FF2B5EF4-FFF2-40B4-BE49-F238E27FC236}">
                <a16:creationId xmlns:a16="http://schemas.microsoft.com/office/drawing/2014/main" id="{91656979-9C66-4BB3-B459-ABD101DEDDDB}"/>
              </a:ext>
            </a:extLst>
          </p:cNvPr>
          <p:cNvSpPr txBox="1"/>
          <p:nvPr/>
        </p:nvSpPr>
        <p:spPr>
          <a:xfrm>
            <a:off x="9269496" y="1659919"/>
            <a:ext cx="2179305" cy="994946"/>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ts val="1400"/>
              </a:lnSpc>
              <a:spcBef>
                <a:spcPts val="0"/>
              </a:spcBef>
              <a:spcAft>
                <a:spcPts val="0"/>
              </a:spcAft>
              <a:buClrTx/>
              <a:buSzTx/>
              <a:buFontTx/>
              <a:buNone/>
              <a:tabLst/>
            </a:pPr>
            <a:r>
              <a:rPr lang="es-ES" sz="900">
                <a:solidFill>
                  <a:srgbClr val="002060"/>
                </a:solidFill>
                <a:latin typeface="Montserrat" panose="00000500000000000000" pitchFamily="2" charset="0"/>
              </a:rPr>
              <a:t>Airtificial, como empresa estratégica, ofrece </a:t>
            </a:r>
            <a:r>
              <a:rPr lang="es-ES" sz="900" b="1">
                <a:solidFill>
                  <a:srgbClr val="002060"/>
                </a:solidFill>
                <a:latin typeface="Montserrat" panose="00000500000000000000" pitchFamily="2" charset="0"/>
              </a:rPr>
              <a:t>empleo muy cualificado, de altas competencias tecnológicas y de innovación.</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9" name="Rectángulo: esquinas redondeadas 48">
            <a:extLst>
              <a:ext uri="{FF2B5EF4-FFF2-40B4-BE49-F238E27FC236}">
                <a16:creationId xmlns:a16="http://schemas.microsoft.com/office/drawing/2014/main" id="{AAA3B226-8DD2-4D0C-A016-E79C27BA8AC5}"/>
              </a:ext>
            </a:extLst>
          </p:cNvPr>
          <p:cNvSpPr/>
          <p:nvPr/>
        </p:nvSpPr>
        <p:spPr>
          <a:xfrm>
            <a:off x="4618674" y="1588960"/>
            <a:ext cx="1095919" cy="2054091"/>
          </a:xfrm>
          <a:prstGeom prst="roundRect">
            <a:avLst/>
          </a:prstGeom>
          <a:noFill/>
          <a:ln w="6350" cap="flat">
            <a:solidFill>
              <a:srgbClr val="263562"/>
            </a:solidFill>
            <a:prstDash val="dash"/>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cxnSp>
        <p:nvCxnSpPr>
          <p:cNvPr id="52" name="Conector recto 51">
            <a:extLst>
              <a:ext uri="{FF2B5EF4-FFF2-40B4-BE49-F238E27FC236}">
                <a16:creationId xmlns:a16="http://schemas.microsoft.com/office/drawing/2014/main" id="{1246FA55-0E74-48D0-8FCF-09CD7B32B246}"/>
              </a:ext>
            </a:extLst>
          </p:cNvPr>
          <p:cNvCxnSpPr>
            <a:cxnSpLocks/>
          </p:cNvCxnSpPr>
          <p:nvPr/>
        </p:nvCxnSpPr>
        <p:spPr>
          <a:xfrm>
            <a:off x="6357824" y="3976337"/>
            <a:ext cx="0" cy="2745895"/>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pic>
        <p:nvPicPr>
          <p:cNvPr id="53" name="Imagen 52">
            <a:extLst>
              <a:ext uri="{FF2B5EF4-FFF2-40B4-BE49-F238E27FC236}">
                <a16:creationId xmlns:a16="http://schemas.microsoft.com/office/drawing/2014/main" id="{69157CE1-FC4D-44C2-8853-20E5AA081CAC}"/>
              </a:ext>
            </a:extLst>
          </p:cNvPr>
          <p:cNvPicPr>
            <a:picLocks noChangeAspect="1"/>
          </p:cNvPicPr>
          <p:nvPr/>
        </p:nvPicPr>
        <p:blipFill rotWithShape="1">
          <a:blip r:embed="rId12">
            <a:duotone>
              <a:schemeClr val="accent1">
                <a:shade val="45000"/>
                <a:satMod val="135000"/>
              </a:schemeClr>
              <a:prstClr val="white"/>
            </a:duotone>
            <a:extLst>
              <a:ext uri="{BEBA8EAE-BF5A-486C-A8C5-ECC9F3942E4B}">
                <a14:imgProps xmlns:a14="http://schemas.microsoft.com/office/drawing/2010/main">
                  <a14:imgLayer r:embed="rId13">
                    <a14:imgEffect>
                      <a14:sharpenSoften amount="50000"/>
                    </a14:imgEffect>
                    <a14:imgEffect>
                      <a14:colorTemperature colorTemp="1500"/>
                    </a14:imgEffect>
                    <a14:imgEffect>
                      <a14:saturation sat="0"/>
                    </a14:imgEffect>
                    <a14:imgEffect>
                      <a14:brightnessContrast bright="-100000" contrast="-57000"/>
                    </a14:imgEffect>
                  </a14:imgLayer>
                </a14:imgProps>
              </a:ext>
            </a:extLst>
          </a:blip>
          <a:srcRect l="60699"/>
          <a:stretch/>
        </p:blipFill>
        <p:spPr>
          <a:xfrm flipH="1">
            <a:off x="9764864" y="2754160"/>
            <a:ext cx="97765" cy="210830"/>
          </a:xfrm>
          <a:prstGeom prst="rect">
            <a:avLst/>
          </a:prstGeom>
        </p:spPr>
      </p:pic>
      <p:pic>
        <p:nvPicPr>
          <p:cNvPr id="54" name="Imagen 53">
            <a:extLst>
              <a:ext uri="{FF2B5EF4-FFF2-40B4-BE49-F238E27FC236}">
                <a16:creationId xmlns:a16="http://schemas.microsoft.com/office/drawing/2014/main" id="{975240F5-4A10-4C8A-B36E-72C8D1F1652A}"/>
              </a:ext>
            </a:extLst>
          </p:cNvPr>
          <p:cNvPicPr>
            <a:picLocks noChangeAspect="1"/>
          </p:cNvPicPr>
          <p:nvPr/>
        </p:nvPicPr>
        <p:blipFill rotWithShape="1">
          <a:blip r:embed="rId14" cstate="print">
            <a:extLst>
              <a:ext uri="{BEBA8EAE-BF5A-486C-A8C5-ECC9F3942E4B}">
                <a14:imgProps xmlns:a14="http://schemas.microsoft.com/office/drawing/2010/main">
                  <a14:imgLayer r:embed="rId15">
                    <a14:imgEffect>
                      <a14:sharpenSoften amount="50000"/>
                    </a14:imgEffect>
                    <a14:imgEffect>
                      <a14:colorTemperature colorTemp="11200"/>
                    </a14:imgEffect>
                    <a14:imgEffect>
                      <a14:saturation sat="400000"/>
                    </a14:imgEffect>
                    <a14:imgEffect>
                      <a14:brightnessContrast bright="23000" contrast="40000"/>
                    </a14:imgEffect>
                  </a14:imgLayer>
                </a14:imgProps>
              </a:ext>
              <a:ext uri="{28A0092B-C50C-407E-A947-70E740481C1C}">
                <a14:useLocalDpi xmlns:a14="http://schemas.microsoft.com/office/drawing/2010/main" val="0"/>
              </a:ext>
            </a:extLst>
          </a:blip>
          <a:srcRect l="49141" t="8216" r="19819" b="8776"/>
          <a:stretch/>
        </p:blipFill>
        <p:spPr>
          <a:xfrm flipH="1">
            <a:off x="10450050" y="2751916"/>
            <a:ext cx="107729" cy="233428"/>
          </a:xfrm>
          <a:prstGeom prst="rect">
            <a:avLst/>
          </a:prstGeom>
        </p:spPr>
      </p:pic>
      <p:sp>
        <p:nvSpPr>
          <p:cNvPr id="55" name="CuadroTexto 54">
            <a:extLst>
              <a:ext uri="{FF2B5EF4-FFF2-40B4-BE49-F238E27FC236}">
                <a16:creationId xmlns:a16="http://schemas.microsoft.com/office/drawing/2014/main" id="{E9747D4F-0E58-4057-B4E8-E77EE2C74079}"/>
              </a:ext>
            </a:extLst>
          </p:cNvPr>
          <p:cNvSpPr txBox="1"/>
          <p:nvPr/>
        </p:nvSpPr>
        <p:spPr>
          <a:xfrm>
            <a:off x="9876010" y="2754160"/>
            <a:ext cx="773539"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kumimoji="0" lang="es-E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rPr>
              <a:t>Hombre</a:t>
            </a:r>
            <a:endParaRPr kumimoji="0" lang="en-U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endParaRPr>
          </a:p>
        </p:txBody>
      </p:sp>
      <p:sp>
        <p:nvSpPr>
          <p:cNvPr id="56" name="CuadroTexto 55">
            <a:extLst>
              <a:ext uri="{FF2B5EF4-FFF2-40B4-BE49-F238E27FC236}">
                <a16:creationId xmlns:a16="http://schemas.microsoft.com/office/drawing/2014/main" id="{113EAB70-948D-4E47-ADC1-7810330FEED4}"/>
              </a:ext>
            </a:extLst>
          </p:cNvPr>
          <p:cNvSpPr txBox="1"/>
          <p:nvPr/>
        </p:nvSpPr>
        <p:spPr>
          <a:xfrm>
            <a:off x="10582777" y="2751916"/>
            <a:ext cx="773539"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kumimoji="0" lang="es-E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rPr>
              <a:t>Mujer</a:t>
            </a:r>
            <a:endParaRPr kumimoji="0" lang="en-US" sz="8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endParaRPr>
          </a:p>
        </p:txBody>
      </p:sp>
      <p:sp>
        <p:nvSpPr>
          <p:cNvPr id="58" name="CuadroTexto 57">
            <a:extLst>
              <a:ext uri="{FF2B5EF4-FFF2-40B4-BE49-F238E27FC236}">
                <a16:creationId xmlns:a16="http://schemas.microsoft.com/office/drawing/2014/main" id="{34DDB73D-17FB-472C-BF81-CEEFBB4A428C}"/>
              </a:ext>
            </a:extLst>
          </p:cNvPr>
          <p:cNvSpPr txBox="1"/>
          <p:nvPr/>
        </p:nvSpPr>
        <p:spPr>
          <a:xfrm>
            <a:off x="10424652" y="2899857"/>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24%</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80" name="CuadroTexto 79">
            <a:extLst>
              <a:ext uri="{FF2B5EF4-FFF2-40B4-BE49-F238E27FC236}">
                <a16:creationId xmlns:a16="http://schemas.microsoft.com/office/drawing/2014/main" id="{1FD2E2B5-EB14-45B6-9B39-0C8F58795F6A}"/>
              </a:ext>
            </a:extLst>
          </p:cNvPr>
          <p:cNvSpPr txBox="1"/>
          <p:nvPr/>
        </p:nvSpPr>
        <p:spPr>
          <a:xfrm>
            <a:off x="9758907" y="2899857"/>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76%</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cxnSp>
        <p:nvCxnSpPr>
          <p:cNvPr id="81" name="Conector recto 80">
            <a:extLst>
              <a:ext uri="{FF2B5EF4-FFF2-40B4-BE49-F238E27FC236}">
                <a16:creationId xmlns:a16="http://schemas.microsoft.com/office/drawing/2014/main" id="{BA7F086D-4C03-41CE-80C9-6647A755DE6A}"/>
              </a:ext>
            </a:extLst>
          </p:cNvPr>
          <p:cNvCxnSpPr>
            <a:cxnSpLocks/>
          </p:cNvCxnSpPr>
          <p:nvPr/>
        </p:nvCxnSpPr>
        <p:spPr>
          <a:xfrm>
            <a:off x="9266627" y="1921665"/>
            <a:ext cx="0" cy="1204158"/>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sp>
        <p:nvSpPr>
          <p:cNvPr id="2" name="Hacer doble clic para editar">
            <a:extLst>
              <a:ext uri="{FF2B5EF4-FFF2-40B4-BE49-F238E27FC236}">
                <a16:creationId xmlns:a16="http://schemas.microsoft.com/office/drawing/2014/main" id="{63AD26AE-CB97-A2E5-EE53-C9B86C0DA909}"/>
              </a:ext>
            </a:extLst>
          </p:cNvPr>
          <p:cNvSpPr txBox="1">
            <a:spLocks/>
          </p:cNvSpPr>
          <p:nvPr/>
        </p:nvSpPr>
        <p:spPr>
          <a:xfrm>
            <a:off x="407988" y="577516"/>
            <a:ext cx="8580438" cy="520700"/>
          </a:xfrm>
          <a:prstGeom prst="rect">
            <a:avLst/>
          </a:prstGeom>
        </p:spPr>
        <p:txBody>
          <a:bodyPr vert="horz" lIns="91440" tIns="45720" rIns="91440" bIns="45720" rtlCol="0" anchor="b">
            <a:normAutofit fontScale="900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Análisis de las grandes magnitudes</a:t>
            </a:r>
          </a:p>
        </p:txBody>
      </p:sp>
      <p:sp>
        <p:nvSpPr>
          <p:cNvPr id="3" name="Título 4">
            <a:extLst>
              <a:ext uri="{FF2B5EF4-FFF2-40B4-BE49-F238E27FC236}">
                <a16:creationId xmlns:a16="http://schemas.microsoft.com/office/drawing/2014/main" id="{FC25DE0C-F08C-B7C9-6953-BA5533DD870A}"/>
              </a:ext>
            </a:extLst>
          </p:cNvPr>
          <p:cNvSpPr txBox="1"/>
          <p:nvPr/>
        </p:nvSpPr>
        <p:spPr>
          <a:xfrm>
            <a:off x="447423" y="907934"/>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a:latin typeface="Montserrat" panose="00000500000000000000" pitchFamily="2" charset="0"/>
                <a:cs typeface="Arial" panose="020B0604020202020204" pitchFamily="34" charset="0"/>
              </a:rPr>
              <a:t>Evolución de la plantilla del Grupo</a:t>
            </a:r>
          </a:p>
        </p:txBody>
      </p:sp>
      <p:sp>
        <p:nvSpPr>
          <p:cNvPr id="5" name="CuadroTexto 4">
            <a:extLst>
              <a:ext uri="{FF2B5EF4-FFF2-40B4-BE49-F238E27FC236}">
                <a16:creationId xmlns:a16="http://schemas.microsoft.com/office/drawing/2014/main" id="{BE297853-4EBF-EB92-8514-42B30FEC5207}"/>
              </a:ext>
            </a:extLst>
          </p:cNvPr>
          <p:cNvSpPr txBox="1"/>
          <p:nvPr/>
        </p:nvSpPr>
        <p:spPr>
          <a:xfrm>
            <a:off x="749298" y="3814745"/>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Presencia FTES por geografía </a:t>
            </a:r>
            <a:r>
              <a:rPr lang="es-ES" sz="900">
                <a:solidFill>
                  <a:srgbClr val="263562"/>
                </a:solidFill>
                <a:latin typeface="Montserrat" panose="00000500000000000000" pitchFamily="2" charset="0"/>
              </a:rPr>
              <a:t>(FY23; empleados)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7" name="CuadroTexto 6">
            <a:extLst>
              <a:ext uri="{FF2B5EF4-FFF2-40B4-BE49-F238E27FC236}">
                <a16:creationId xmlns:a16="http://schemas.microsoft.com/office/drawing/2014/main" id="{1FFC33B1-D3F7-2983-0373-99B588E60675}"/>
              </a:ext>
            </a:extLst>
          </p:cNvPr>
          <p:cNvSpPr txBox="1"/>
          <p:nvPr/>
        </p:nvSpPr>
        <p:spPr>
          <a:xfrm>
            <a:off x="237072" y="3941587"/>
            <a:ext cx="720000" cy="216378"/>
          </a:xfrm>
          <a:prstGeom prst="roundRect">
            <a:avLst/>
          </a:prstGeom>
          <a:solidFill>
            <a:srgbClr val="2635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chemeClr val="bg1"/>
                </a:solidFill>
                <a:latin typeface="Montserrat" panose="00000500000000000000" pitchFamily="2" charset="0"/>
              </a:rPr>
              <a:t>España</a:t>
            </a:r>
            <a:endParaRPr kumimoji="0" lang="en-US" sz="800" b="1" i="0" u="none" strike="noStrike" cap="none" spc="0" normalizeH="0" baseline="0">
              <a:ln>
                <a:noFill/>
              </a:ln>
              <a:solidFill>
                <a:schemeClr val="bg1"/>
              </a:solidFill>
              <a:effectLst/>
              <a:uFillTx/>
              <a:latin typeface="Montserrat" panose="00000500000000000000" pitchFamily="2" charset="0"/>
              <a:sym typeface="Calibri"/>
            </a:endParaRPr>
          </a:p>
        </p:txBody>
      </p:sp>
      <p:sp>
        <p:nvSpPr>
          <p:cNvPr id="9" name="CuadroTexto 8">
            <a:extLst>
              <a:ext uri="{FF2B5EF4-FFF2-40B4-BE49-F238E27FC236}">
                <a16:creationId xmlns:a16="http://schemas.microsoft.com/office/drawing/2014/main" id="{C0581AAC-5F59-480E-E5D1-052A0056819C}"/>
              </a:ext>
            </a:extLst>
          </p:cNvPr>
          <p:cNvSpPr txBox="1"/>
          <p:nvPr/>
        </p:nvSpPr>
        <p:spPr>
          <a:xfrm>
            <a:off x="237072" y="4179478"/>
            <a:ext cx="720000" cy="216378"/>
          </a:xfrm>
          <a:prstGeom prst="roundRect">
            <a:avLst/>
          </a:prstGeom>
          <a:solidFill>
            <a:srgbClr val="7295D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chemeClr val="tx1"/>
                </a:solidFill>
                <a:latin typeface="Montserrat" panose="00000500000000000000" pitchFamily="2" charset="0"/>
              </a:rPr>
              <a:t>México</a:t>
            </a:r>
            <a:endParaRPr kumimoji="0" lang="en-US" sz="800" b="1" i="0" u="none" strike="noStrike" cap="none" spc="0" normalizeH="0" baseline="0">
              <a:ln>
                <a:noFill/>
              </a:ln>
              <a:solidFill>
                <a:schemeClr val="tx1"/>
              </a:solidFill>
              <a:effectLst/>
              <a:uFillTx/>
              <a:latin typeface="Montserrat" panose="00000500000000000000" pitchFamily="2" charset="0"/>
              <a:sym typeface="Calibri"/>
            </a:endParaRPr>
          </a:p>
        </p:txBody>
      </p:sp>
      <p:sp>
        <p:nvSpPr>
          <p:cNvPr id="10" name="CuadroTexto 9">
            <a:extLst>
              <a:ext uri="{FF2B5EF4-FFF2-40B4-BE49-F238E27FC236}">
                <a16:creationId xmlns:a16="http://schemas.microsoft.com/office/drawing/2014/main" id="{B286A1D3-3238-74DD-538E-8F799DBB9DEC}"/>
              </a:ext>
            </a:extLst>
          </p:cNvPr>
          <p:cNvSpPr txBox="1"/>
          <p:nvPr/>
        </p:nvSpPr>
        <p:spPr>
          <a:xfrm>
            <a:off x="237072" y="4417369"/>
            <a:ext cx="720000" cy="216378"/>
          </a:xfrm>
          <a:prstGeom prst="roundRect">
            <a:avLst/>
          </a:prstGeom>
          <a:solidFill>
            <a:srgbClr val="7E9DD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chemeClr val="tx1"/>
                </a:solidFill>
                <a:latin typeface="Montserrat" panose="00000500000000000000" pitchFamily="2" charset="0"/>
              </a:rPr>
              <a:t>China</a:t>
            </a:r>
            <a:endParaRPr kumimoji="0" lang="en-US" sz="800" b="1" i="0" u="none" strike="noStrike" cap="none" spc="0" normalizeH="0" baseline="0">
              <a:ln>
                <a:noFill/>
              </a:ln>
              <a:solidFill>
                <a:schemeClr val="tx1"/>
              </a:solidFill>
              <a:effectLst/>
              <a:uFillTx/>
              <a:latin typeface="Montserrat" panose="00000500000000000000" pitchFamily="2" charset="0"/>
              <a:sym typeface="Calibri"/>
            </a:endParaRPr>
          </a:p>
        </p:txBody>
      </p:sp>
      <p:sp>
        <p:nvSpPr>
          <p:cNvPr id="11" name="CuadroTexto 10">
            <a:extLst>
              <a:ext uri="{FF2B5EF4-FFF2-40B4-BE49-F238E27FC236}">
                <a16:creationId xmlns:a16="http://schemas.microsoft.com/office/drawing/2014/main" id="{93141BE2-7B5C-CB3D-8DBB-EAA0DE0E638D}"/>
              </a:ext>
            </a:extLst>
          </p:cNvPr>
          <p:cNvSpPr txBox="1"/>
          <p:nvPr/>
        </p:nvSpPr>
        <p:spPr>
          <a:xfrm>
            <a:off x="237072" y="4655260"/>
            <a:ext cx="720000" cy="216378"/>
          </a:xfrm>
          <a:prstGeom prst="roundRect">
            <a:avLst/>
          </a:prstGeom>
          <a:solidFill>
            <a:srgbClr val="8BA7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chemeClr val="tx1"/>
                </a:solidFill>
                <a:latin typeface="Montserrat" panose="00000500000000000000" pitchFamily="2" charset="0"/>
              </a:rPr>
              <a:t>Perú</a:t>
            </a:r>
            <a:endParaRPr kumimoji="0" lang="en-US" sz="800" b="1" i="0" u="none" strike="noStrike" cap="none" spc="0" normalizeH="0" baseline="0">
              <a:ln>
                <a:noFill/>
              </a:ln>
              <a:solidFill>
                <a:schemeClr val="tx1"/>
              </a:solidFill>
              <a:effectLst/>
              <a:uFillTx/>
              <a:latin typeface="Montserrat" panose="00000500000000000000" pitchFamily="2" charset="0"/>
              <a:sym typeface="Calibri"/>
            </a:endParaRPr>
          </a:p>
        </p:txBody>
      </p:sp>
      <p:sp>
        <p:nvSpPr>
          <p:cNvPr id="12" name="CuadroTexto 11">
            <a:extLst>
              <a:ext uri="{FF2B5EF4-FFF2-40B4-BE49-F238E27FC236}">
                <a16:creationId xmlns:a16="http://schemas.microsoft.com/office/drawing/2014/main" id="{D657877A-2E1B-ED5F-1F81-CA27F1140EB7}"/>
              </a:ext>
            </a:extLst>
          </p:cNvPr>
          <p:cNvSpPr txBox="1"/>
          <p:nvPr/>
        </p:nvSpPr>
        <p:spPr>
          <a:xfrm>
            <a:off x="237072" y="4893151"/>
            <a:ext cx="720000" cy="216378"/>
          </a:xfrm>
          <a:prstGeom prst="roundRect">
            <a:avLst/>
          </a:prstGeom>
          <a:solidFill>
            <a:srgbClr val="9CB4E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chemeClr val="tx1"/>
                </a:solidFill>
                <a:latin typeface="Montserrat" panose="00000500000000000000" pitchFamily="2" charset="0"/>
              </a:rPr>
              <a:t>Polonia</a:t>
            </a:r>
            <a:endParaRPr kumimoji="0" lang="en-US" sz="800" b="1" i="0" u="none" strike="noStrike" cap="none" spc="0" normalizeH="0" baseline="0">
              <a:ln>
                <a:noFill/>
              </a:ln>
              <a:solidFill>
                <a:schemeClr val="tx1"/>
              </a:solidFill>
              <a:effectLst/>
              <a:uFillTx/>
              <a:latin typeface="Montserrat" panose="00000500000000000000" pitchFamily="2" charset="0"/>
              <a:sym typeface="Calibri"/>
            </a:endParaRPr>
          </a:p>
        </p:txBody>
      </p:sp>
      <p:sp>
        <p:nvSpPr>
          <p:cNvPr id="14" name="CuadroTexto 13">
            <a:extLst>
              <a:ext uri="{FF2B5EF4-FFF2-40B4-BE49-F238E27FC236}">
                <a16:creationId xmlns:a16="http://schemas.microsoft.com/office/drawing/2014/main" id="{DEF4B767-16D1-5A8A-811E-3525B44DC6DE}"/>
              </a:ext>
            </a:extLst>
          </p:cNvPr>
          <p:cNvSpPr txBox="1"/>
          <p:nvPr/>
        </p:nvSpPr>
        <p:spPr>
          <a:xfrm>
            <a:off x="237072" y="5131042"/>
            <a:ext cx="720000" cy="216378"/>
          </a:xfrm>
          <a:prstGeom prst="roundRect">
            <a:avLst/>
          </a:prstGeom>
          <a:solidFill>
            <a:srgbClr val="ACC0E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Bolivia</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15" name="CuadroTexto 14">
            <a:extLst>
              <a:ext uri="{FF2B5EF4-FFF2-40B4-BE49-F238E27FC236}">
                <a16:creationId xmlns:a16="http://schemas.microsoft.com/office/drawing/2014/main" id="{3037EA5B-0BE8-CC0A-1AB8-E02C1EBDCFA9}"/>
              </a:ext>
            </a:extLst>
          </p:cNvPr>
          <p:cNvSpPr txBox="1"/>
          <p:nvPr/>
        </p:nvSpPr>
        <p:spPr>
          <a:xfrm>
            <a:off x="237072" y="5368933"/>
            <a:ext cx="720000" cy="216378"/>
          </a:xfrm>
          <a:prstGeom prst="roundRect">
            <a:avLst/>
          </a:prstGeom>
          <a:solidFill>
            <a:srgbClr val="C2D1E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Colombia</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16" name="CuadroTexto 15">
            <a:extLst>
              <a:ext uri="{FF2B5EF4-FFF2-40B4-BE49-F238E27FC236}">
                <a16:creationId xmlns:a16="http://schemas.microsoft.com/office/drawing/2014/main" id="{C6E67438-EE57-98FD-11DC-9FE53AB911A9}"/>
              </a:ext>
            </a:extLst>
          </p:cNvPr>
          <p:cNvSpPr txBox="1"/>
          <p:nvPr/>
        </p:nvSpPr>
        <p:spPr>
          <a:xfrm>
            <a:off x="237072" y="5606824"/>
            <a:ext cx="720000" cy="216378"/>
          </a:xfrm>
          <a:prstGeom prst="roundRect">
            <a:avLst/>
          </a:prstGeom>
          <a:solidFill>
            <a:srgbClr val="D1DCF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India</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17" name="CuadroTexto 16">
            <a:extLst>
              <a:ext uri="{FF2B5EF4-FFF2-40B4-BE49-F238E27FC236}">
                <a16:creationId xmlns:a16="http://schemas.microsoft.com/office/drawing/2014/main" id="{09FBAB2E-E9AE-F1D4-1BF4-1F4DAE6721FE}"/>
              </a:ext>
            </a:extLst>
          </p:cNvPr>
          <p:cNvSpPr txBox="1"/>
          <p:nvPr/>
        </p:nvSpPr>
        <p:spPr>
          <a:xfrm>
            <a:off x="237072" y="5844715"/>
            <a:ext cx="720000" cy="216378"/>
          </a:xfrm>
          <a:prstGeom prst="roundRect">
            <a:avLst/>
          </a:prstGeom>
          <a:solidFill>
            <a:srgbClr val="E5EB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El Salvador</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18" name="CuadroTexto 17">
            <a:extLst>
              <a:ext uri="{FF2B5EF4-FFF2-40B4-BE49-F238E27FC236}">
                <a16:creationId xmlns:a16="http://schemas.microsoft.com/office/drawing/2014/main" id="{9BC72799-33A1-228F-19A9-464C8C2AD99B}"/>
              </a:ext>
            </a:extLst>
          </p:cNvPr>
          <p:cNvSpPr txBox="1"/>
          <p:nvPr/>
        </p:nvSpPr>
        <p:spPr>
          <a:xfrm>
            <a:off x="237072" y="6082606"/>
            <a:ext cx="720000" cy="216378"/>
          </a:xfrm>
          <a:prstGeom prst="roundRect">
            <a:avLst/>
          </a:prstGeom>
          <a:solidFill>
            <a:srgbClr val="F6F8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USA</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19" name="CuadroTexto 18">
            <a:extLst>
              <a:ext uri="{FF2B5EF4-FFF2-40B4-BE49-F238E27FC236}">
                <a16:creationId xmlns:a16="http://schemas.microsoft.com/office/drawing/2014/main" id="{AC27C943-DD42-F3F8-59D6-690A7B4E6539}"/>
              </a:ext>
            </a:extLst>
          </p:cNvPr>
          <p:cNvSpPr txBox="1"/>
          <p:nvPr/>
        </p:nvSpPr>
        <p:spPr>
          <a:xfrm>
            <a:off x="201072" y="6300398"/>
            <a:ext cx="792000" cy="216378"/>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Honduras</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0" name="CuadroTexto 19">
            <a:extLst>
              <a:ext uri="{FF2B5EF4-FFF2-40B4-BE49-F238E27FC236}">
                <a16:creationId xmlns:a16="http://schemas.microsoft.com/office/drawing/2014/main" id="{E78506EE-88C1-1359-57FD-FE63DC6F79D3}"/>
              </a:ext>
            </a:extLst>
          </p:cNvPr>
          <p:cNvSpPr txBox="1"/>
          <p:nvPr/>
        </p:nvSpPr>
        <p:spPr>
          <a:xfrm>
            <a:off x="817109" y="3941587"/>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900" b="1" i="0" u="none" strike="noStrike" cap="none" spc="0" normalizeH="0" baseline="0">
                <a:ln>
                  <a:noFill/>
                </a:ln>
                <a:solidFill>
                  <a:srgbClr val="002060"/>
                </a:solidFill>
                <a:effectLst/>
                <a:uFillTx/>
                <a:latin typeface="Montserrat" panose="00000500000000000000" pitchFamily="2" charset="0"/>
                <a:sym typeface="Calibri"/>
              </a:rPr>
              <a:t>715</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1" name="CuadroTexto 20">
            <a:extLst>
              <a:ext uri="{FF2B5EF4-FFF2-40B4-BE49-F238E27FC236}">
                <a16:creationId xmlns:a16="http://schemas.microsoft.com/office/drawing/2014/main" id="{D3568CE1-E6BE-625C-5BEA-A1019E44695E}"/>
              </a:ext>
            </a:extLst>
          </p:cNvPr>
          <p:cNvSpPr txBox="1"/>
          <p:nvPr/>
        </p:nvSpPr>
        <p:spPr>
          <a:xfrm>
            <a:off x="817109" y="4179478"/>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71</a:t>
            </a:r>
          </a:p>
        </p:txBody>
      </p:sp>
      <p:sp>
        <p:nvSpPr>
          <p:cNvPr id="22" name="CuadroTexto 21">
            <a:extLst>
              <a:ext uri="{FF2B5EF4-FFF2-40B4-BE49-F238E27FC236}">
                <a16:creationId xmlns:a16="http://schemas.microsoft.com/office/drawing/2014/main" id="{3A862244-D298-C35F-878F-43747FD1D68C}"/>
              </a:ext>
            </a:extLst>
          </p:cNvPr>
          <p:cNvSpPr txBox="1"/>
          <p:nvPr/>
        </p:nvSpPr>
        <p:spPr>
          <a:xfrm>
            <a:off x="817109" y="4417369"/>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36</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3" name="CuadroTexto 22">
            <a:extLst>
              <a:ext uri="{FF2B5EF4-FFF2-40B4-BE49-F238E27FC236}">
                <a16:creationId xmlns:a16="http://schemas.microsoft.com/office/drawing/2014/main" id="{9AC03930-B54D-6D95-0E24-AD44540E1C04}"/>
              </a:ext>
            </a:extLst>
          </p:cNvPr>
          <p:cNvSpPr txBox="1"/>
          <p:nvPr/>
        </p:nvSpPr>
        <p:spPr>
          <a:xfrm>
            <a:off x="817109" y="4655260"/>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36</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4" name="CuadroTexto 23">
            <a:extLst>
              <a:ext uri="{FF2B5EF4-FFF2-40B4-BE49-F238E27FC236}">
                <a16:creationId xmlns:a16="http://schemas.microsoft.com/office/drawing/2014/main" id="{5B2313FD-A58E-F1B5-BF33-1A6A417FA49A}"/>
              </a:ext>
            </a:extLst>
          </p:cNvPr>
          <p:cNvSpPr txBox="1"/>
          <p:nvPr/>
        </p:nvSpPr>
        <p:spPr>
          <a:xfrm>
            <a:off x="817109" y="4893151"/>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40</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5" name="CuadroTexto 24">
            <a:extLst>
              <a:ext uri="{FF2B5EF4-FFF2-40B4-BE49-F238E27FC236}">
                <a16:creationId xmlns:a16="http://schemas.microsoft.com/office/drawing/2014/main" id="{4057F8F4-F60F-7210-C3FC-B3F4805CDC69}"/>
              </a:ext>
            </a:extLst>
          </p:cNvPr>
          <p:cNvSpPr txBox="1"/>
          <p:nvPr/>
        </p:nvSpPr>
        <p:spPr>
          <a:xfrm>
            <a:off x="817109" y="5131042"/>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9</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6" name="CuadroTexto 25">
            <a:extLst>
              <a:ext uri="{FF2B5EF4-FFF2-40B4-BE49-F238E27FC236}">
                <a16:creationId xmlns:a16="http://schemas.microsoft.com/office/drawing/2014/main" id="{6DFCAF7C-B692-727D-880C-9E13A9673B6E}"/>
              </a:ext>
            </a:extLst>
          </p:cNvPr>
          <p:cNvSpPr txBox="1"/>
          <p:nvPr/>
        </p:nvSpPr>
        <p:spPr>
          <a:xfrm>
            <a:off x="825328" y="5368933"/>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900" b="1" i="0" u="none" strike="noStrike" cap="none" spc="0" normalizeH="0" baseline="0">
                <a:ln>
                  <a:noFill/>
                </a:ln>
                <a:solidFill>
                  <a:srgbClr val="002060"/>
                </a:solidFill>
                <a:effectLst/>
                <a:uFillTx/>
                <a:latin typeface="Montserrat" panose="00000500000000000000" pitchFamily="2" charset="0"/>
                <a:sym typeface="Calibri"/>
              </a:rPr>
              <a:t>21</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7" name="CuadroTexto 26">
            <a:extLst>
              <a:ext uri="{FF2B5EF4-FFF2-40B4-BE49-F238E27FC236}">
                <a16:creationId xmlns:a16="http://schemas.microsoft.com/office/drawing/2014/main" id="{52C043EF-B721-54DB-119C-418E5A2CA0F8}"/>
              </a:ext>
            </a:extLst>
          </p:cNvPr>
          <p:cNvSpPr txBox="1"/>
          <p:nvPr/>
        </p:nvSpPr>
        <p:spPr>
          <a:xfrm>
            <a:off x="817109" y="5606824"/>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12</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28" name="CuadroTexto 27">
            <a:extLst>
              <a:ext uri="{FF2B5EF4-FFF2-40B4-BE49-F238E27FC236}">
                <a16:creationId xmlns:a16="http://schemas.microsoft.com/office/drawing/2014/main" id="{D3BAD20F-F1E4-0488-0258-40B4768D82DC}"/>
              </a:ext>
            </a:extLst>
          </p:cNvPr>
          <p:cNvSpPr txBox="1"/>
          <p:nvPr/>
        </p:nvSpPr>
        <p:spPr>
          <a:xfrm>
            <a:off x="817109" y="5844715"/>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900" b="1" i="0" u="none" strike="noStrike" cap="none" spc="0" normalizeH="0" baseline="0">
                <a:ln>
                  <a:noFill/>
                </a:ln>
                <a:solidFill>
                  <a:srgbClr val="002060"/>
                </a:solidFill>
                <a:effectLst/>
                <a:uFillTx/>
                <a:latin typeface="Montserrat" panose="00000500000000000000" pitchFamily="2" charset="0"/>
                <a:sym typeface="Calibri"/>
              </a:rPr>
              <a:t>4</a:t>
            </a:r>
          </a:p>
        </p:txBody>
      </p:sp>
      <p:sp>
        <p:nvSpPr>
          <p:cNvPr id="29" name="CuadroTexto 28">
            <a:extLst>
              <a:ext uri="{FF2B5EF4-FFF2-40B4-BE49-F238E27FC236}">
                <a16:creationId xmlns:a16="http://schemas.microsoft.com/office/drawing/2014/main" id="{E42F3940-A911-696E-4938-BE4F3BA6D63E}"/>
              </a:ext>
            </a:extLst>
          </p:cNvPr>
          <p:cNvSpPr txBox="1"/>
          <p:nvPr/>
        </p:nvSpPr>
        <p:spPr>
          <a:xfrm>
            <a:off x="817109" y="6082606"/>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3</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30" name="CuadroTexto 29">
            <a:extLst>
              <a:ext uri="{FF2B5EF4-FFF2-40B4-BE49-F238E27FC236}">
                <a16:creationId xmlns:a16="http://schemas.microsoft.com/office/drawing/2014/main" id="{42598B4D-50D4-73F0-1046-2EB0BDB3A676}"/>
              </a:ext>
            </a:extLst>
          </p:cNvPr>
          <p:cNvSpPr txBox="1"/>
          <p:nvPr/>
        </p:nvSpPr>
        <p:spPr>
          <a:xfrm>
            <a:off x="817109" y="6300398"/>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3</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31" name="CuadroTexto 30">
            <a:extLst>
              <a:ext uri="{FF2B5EF4-FFF2-40B4-BE49-F238E27FC236}">
                <a16:creationId xmlns:a16="http://schemas.microsoft.com/office/drawing/2014/main" id="{8E392936-152D-9738-F5A1-20408254BCB2}"/>
              </a:ext>
            </a:extLst>
          </p:cNvPr>
          <p:cNvSpPr txBox="1"/>
          <p:nvPr/>
        </p:nvSpPr>
        <p:spPr>
          <a:xfrm>
            <a:off x="194976" y="6505854"/>
            <a:ext cx="792000" cy="216378"/>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800" b="1">
                <a:solidFill>
                  <a:srgbClr val="002060"/>
                </a:solidFill>
                <a:latin typeface="Montserrat" panose="00000500000000000000" pitchFamily="2" charset="0"/>
              </a:rPr>
              <a:t>Dominicana</a:t>
            </a:r>
            <a:endParaRPr kumimoji="0" lang="en-US" sz="8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33" name="CuadroTexto 32">
            <a:extLst>
              <a:ext uri="{FF2B5EF4-FFF2-40B4-BE49-F238E27FC236}">
                <a16:creationId xmlns:a16="http://schemas.microsoft.com/office/drawing/2014/main" id="{BF1C1D1A-535C-F969-F440-A80EC76129C7}"/>
              </a:ext>
            </a:extLst>
          </p:cNvPr>
          <p:cNvSpPr txBox="1"/>
          <p:nvPr/>
        </p:nvSpPr>
        <p:spPr>
          <a:xfrm>
            <a:off x="825328" y="6505854"/>
            <a:ext cx="684000"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002060"/>
                </a:solidFill>
                <a:latin typeface="Montserrat" panose="00000500000000000000" pitchFamily="2" charset="0"/>
              </a:rPr>
              <a:t>1</a:t>
            </a:r>
            <a:endParaRPr kumimoji="0" lang="en-US" sz="9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57" name="CuadroTexto 56">
            <a:extLst>
              <a:ext uri="{FF2B5EF4-FFF2-40B4-BE49-F238E27FC236}">
                <a16:creationId xmlns:a16="http://schemas.microsoft.com/office/drawing/2014/main" id="{2C61A795-B52D-482D-B225-EB98968A50D5}"/>
              </a:ext>
            </a:extLst>
          </p:cNvPr>
          <p:cNvSpPr txBox="1"/>
          <p:nvPr/>
        </p:nvSpPr>
        <p:spPr>
          <a:xfrm>
            <a:off x="1916228" y="6027022"/>
            <a:ext cx="3679864" cy="89699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a:solidFill>
                  <a:srgbClr val="002060"/>
                </a:solidFill>
                <a:latin typeface="Montserrat" panose="00000500000000000000" pitchFamily="2" charset="0"/>
              </a:rPr>
              <a:t>El Grupo </a:t>
            </a:r>
            <a:r>
              <a:rPr lang="es-ES" sz="900" err="1">
                <a:solidFill>
                  <a:srgbClr val="002060"/>
                </a:solidFill>
                <a:latin typeface="Montserrat" panose="00000500000000000000" pitchFamily="2" charset="0"/>
              </a:rPr>
              <a:t>Airtificial</a:t>
            </a:r>
            <a:r>
              <a:rPr lang="es-ES" sz="900">
                <a:solidFill>
                  <a:srgbClr val="002060"/>
                </a:solidFill>
                <a:latin typeface="Montserrat" panose="00000500000000000000" pitchFamily="2" charset="0"/>
              </a:rPr>
              <a:t> opera en 12 países con </a:t>
            </a:r>
            <a:r>
              <a:rPr lang="es-ES" sz="900" b="1">
                <a:solidFill>
                  <a:srgbClr val="002060"/>
                </a:solidFill>
                <a:latin typeface="Montserrat" panose="00000500000000000000" pitchFamily="2" charset="0"/>
              </a:rPr>
              <a:t>951 empleados </a:t>
            </a:r>
            <a:r>
              <a:rPr lang="es-ES" sz="900">
                <a:solidFill>
                  <a:srgbClr val="002060"/>
                </a:solidFill>
                <a:latin typeface="Montserrat" panose="00000500000000000000" pitchFamily="2" charset="0"/>
              </a:rPr>
              <a:t>a través de </a:t>
            </a:r>
            <a:r>
              <a:rPr lang="es-ES" sz="900" b="1">
                <a:solidFill>
                  <a:srgbClr val="002060"/>
                </a:solidFill>
                <a:latin typeface="Montserrat" panose="00000500000000000000" pitchFamily="2" charset="0"/>
              </a:rPr>
              <a:t>plantas de fabricación</a:t>
            </a:r>
            <a:r>
              <a:rPr lang="es-ES" sz="900">
                <a:solidFill>
                  <a:srgbClr val="002060"/>
                </a:solidFill>
                <a:latin typeface="Montserrat" panose="00000500000000000000" pitchFamily="2" charset="0"/>
              </a:rPr>
              <a:t> establecidas principalmente en </a:t>
            </a:r>
            <a:r>
              <a:rPr lang="es-ES" sz="900" b="1">
                <a:solidFill>
                  <a:srgbClr val="002060"/>
                </a:solidFill>
                <a:latin typeface="Montserrat" panose="00000500000000000000" pitchFamily="2" charset="0"/>
              </a:rPr>
              <a:t>España, India y México</a:t>
            </a:r>
            <a:r>
              <a:rPr lang="es-ES" sz="900">
                <a:solidFill>
                  <a:srgbClr val="002060"/>
                </a:solidFill>
                <a:latin typeface="Montserrat" panose="00000500000000000000" pitchFamily="2" charset="0"/>
              </a:rPr>
              <a:t> </a:t>
            </a:r>
            <a:r>
              <a:rPr lang="es-ES" sz="900" b="1">
                <a:solidFill>
                  <a:srgbClr val="002060"/>
                </a:solidFill>
                <a:latin typeface="Montserrat" panose="00000500000000000000" pitchFamily="2" charset="0"/>
              </a:rPr>
              <a:t>y una red de oficinas comerciales y delegaciones por todo el mundo</a:t>
            </a:r>
            <a:r>
              <a:rPr kumimoji="0" lang="es-ES" sz="900" b="1" i="0" u="none" strike="noStrike" cap="none" spc="0" normalizeH="0" baseline="0">
                <a:ln>
                  <a:noFill/>
                </a:ln>
                <a:solidFill>
                  <a:srgbClr val="002060"/>
                </a:solidFill>
                <a:effectLst/>
                <a:uFillTx/>
                <a:latin typeface="Montserrat" panose="00000500000000000000" pitchFamily="2" charset="0"/>
                <a:sym typeface="Calibri"/>
              </a:rPr>
              <a:t>.</a:t>
            </a:r>
            <a:endParaRPr lang="es-ES" sz="900">
              <a:solidFill>
                <a:srgbClr val="002060"/>
              </a:solidFill>
              <a:latin typeface="Montserrat" panose="00000500000000000000" pitchFamily="2" charset="0"/>
            </a:endParaRPr>
          </a:p>
        </p:txBody>
      </p:sp>
      <p:cxnSp>
        <p:nvCxnSpPr>
          <p:cNvPr id="6" name="Conector recto 5">
            <a:extLst>
              <a:ext uri="{FF2B5EF4-FFF2-40B4-BE49-F238E27FC236}">
                <a16:creationId xmlns:a16="http://schemas.microsoft.com/office/drawing/2014/main" id="{3A390D3F-2327-A80F-25F8-3AE8684346CF}"/>
              </a:ext>
            </a:extLst>
          </p:cNvPr>
          <p:cNvCxnSpPr>
            <a:cxnSpLocks/>
          </p:cNvCxnSpPr>
          <p:nvPr/>
        </p:nvCxnSpPr>
        <p:spPr>
          <a:xfrm>
            <a:off x="1319387" y="3924635"/>
            <a:ext cx="0" cy="2797597"/>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sp>
        <p:nvSpPr>
          <p:cNvPr id="51" name="CuadroTexto 50">
            <a:extLst>
              <a:ext uri="{FF2B5EF4-FFF2-40B4-BE49-F238E27FC236}">
                <a16:creationId xmlns:a16="http://schemas.microsoft.com/office/drawing/2014/main" id="{9BA2C1F3-E85C-4EA9-AB19-742B16E50442}"/>
              </a:ext>
            </a:extLst>
          </p:cNvPr>
          <p:cNvSpPr txBox="1"/>
          <p:nvPr/>
        </p:nvSpPr>
        <p:spPr>
          <a:xfrm>
            <a:off x="6402704" y="3389140"/>
            <a:ext cx="5494541" cy="3505906"/>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0" rIns="45718" bIns="45718" numCol="1" spcCol="38100" rtlCol="0" anchor="t">
            <a:noAutofit/>
          </a:bodyPr>
          <a:lstStyle/>
          <a:p>
            <a:pPr algn="just">
              <a:lnSpc>
                <a:spcPts val="1250"/>
              </a:lnSpc>
              <a:spcBef>
                <a:spcPts val="600"/>
              </a:spcBef>
              <a:spcAft>
                <a:spcPts val="600"/>
              </a:spcAft>
            </a:pPr>
            <a:r>
              <a:rPr lang="es-ES" sz="950" b="1" err="1">
                <a:solidFill>
                  <a:srgbClr val="263562"/>
                </a:solidFill>
                <a:latin typeface="Montserrat" panose="00000500000000000000" pitchFamily="2" charset="0"/>
              </a:rPr>
              <a:t>Airtificial</a:t>
            </a:r>
            <a:r>
              <a:rPr lang="es-ES" sz="950" b="1">
                <a:solidFill>
                  <a:srgbClr val="263562"/>
                </a:solidFill>
                <a:latin typeface="Montserrat" panose="00000500000000000000" pitchFamily="2" charset="0"/>
              </a:rPr>
              <a:t> es un gran generador de empleo</a:t>
            </a:r>
            <a:r>
              <a:rPr lang="es-ES" sz="950">
                <a:solidFill>
                  <a:srgbClr val="263562"/>
                </a:solidFill>
                <a:latin typeface="Montserrat" panose="00000500000000000000" pitchFamily="2" charset="0"/>
              </a:rPr>
              <a:t>, especialmente en España, y </a:t>
            </a:r>
            <a:r>
              <a:rPr lang="es-ES" sz="950" b="1">
                <a:solidFill>
                  <a:srgbClr val="263562"/>
                </a:solidFill>
                <a:latin typeface="Montserrat" panose="00000500000000000000" pitchFamily="2" charset="0"/>
              </a:rPr>
              <a:t>en línea con el incremento de la actividad industrial</a:t>
            </a:r>
            <a:r>
              <a:rPr lang="es-ES" sz="950">
                <a:solidFill>
                  <a:srgbClr val="263562"/>
                </a:solidFill>
                <a:latin typeface="Montserrat" panose="00000500000000000000" pitchFamily="2" charset="0"/>
              </a:rPr>
              <a:t>. Como mercado principal y desde donde se gestiona la red de delegaciones comerciales, lidera la localización de la plantilla. Además, </a:t>
            </a:r>
            <a:r>
              <a:rPr lang="es-ES" sz="950" err="1">
                <a:solidFill>
                  <a:srgbClr val="263562"/>
                </a:solidFill>
                <a:latin typeface="Montserrat" panose="00000500000000000000" pitchFamily="2" charset="0"/>
              </a:rPr>
              <a:t>Airtificial</a:t>
            </a:r>
            <a:r>
              <a:rPr lang="es-ES" sz="950">
                <a:solidFill>
                  <a:srgbClr val="263562"/>
                </a:solidFill>
                <a:latin typeface="Montserrat" panose="00000500000000000000" pitchFamily="2" charset="0"/>
              </a:rPr>
              <a:t> genera </a:t>
            </a:r>
            <a:r>
              <a:rPr lang="es-ES" sz="950" b="1">
                <a:solidFill>
                  <a:srgbClr val="263562"/>
                </a:solidFill>
                <a:latin typeface="Montserrat" panose="00000500000000000000" pitchFamily="2" charset="0"/>
              </a:rPr>
              <a:t>puestos de trabajo de alta calidad en regiones castigadas por el desempleo</a:t>
            </a:r>
            <a:r>
              <a:rPr lang="es-ES" sz="950">
                <a:solidFill>
                  <a:srgbClr val="263562"/>
                </a:solidFill>
                <a:latin typeface="Montserrat" panose="00000500000000000000" pitchFamily="2" charset="0"/>
              </a:rPr>
              <a:t>, en línea con su compromiso por la cohesión social.</a:t>
            </a:r>
          </a:p>
          <a:p>
            <a:pPr algn="just">
              <a:lnSpc>
                <a:spcPts val="1250"/>
              </a:lnSpc>
              <a:spcBef>
                <a:spcPts val="600"/>
              </a:spcBef>
              <a:spcAft>
                <a:spcPts val="600"/>
              </a:spcAft>
            </a:pPr>
            <a:r>
              <a:rPr lang="es-ES" sz="950" b="1">
                <a:solidFill>
                  <a:srgbClr val="263562"/>
                </a:solidFill>
                <a:latin typeface="Montserrat" panose="00000500000000000000" pitchFamily="2" charset="0"/>
              </a:rPr>
              <a:t>La matriz y base del conocimiento </a:t>
            </a:r>
            <a:r>
              <a:rPr lang="es-ES" sz="950">
                <a:solidFill>
                  <a:srgbClr val="263562"/>
                </a:solidFill>
                <a:latin typeface="Montserrat" panose="00000500000000000000" pitchFamily="2" charset="0"/>
              </a:rPr>
              <a:t>en todas las unidades de negocio está establecida en </a:t>
            </a:r>
            <a:r>
              <a:rPr lang="es-ES" sz="950" b="1">
                <a:solidFill>
                  <a:srgbClr val="263562"/>
                </a:solidFill>
                <a:latin typeface="Montserrat" panose="00000500000000000000" pitchFamily="2" charset="0"/>
              </a:rPr>
              <a:t>España</a:t>
            </a:r>
            <a:r>
              <a:rPr lang="es-ES" sz="950">
                <a:solidFill>
                  <a:srgbClr val="263562"/>
                </a:solidFill>
                <a:latin typeface="Montserrat" panose="00000500000000000000" pitchFamily="2" charset="0"/>
              </a:rPr>
              <a:t>. La unidad de </a:t>
            </a:r>
            <a:r>
              <a:rPr lang="es-ES" sz="950" b="1" err="1">
                <a:solidFill>
                  <a:srgbClr val="263562"/>
                </a:solidFill>
                <a:latin typeface="Montserrat" panose="00000500000000000000" pitchFamily="2" charset="0"/>
              </a:rPr>
              <a:t>Aerospace</a:t>
            </a:r>
            <a:r>
              <a:rPr lang="es-ES" sz="950" b="1">
                <a:solidFill>
                  <a:srgbClr val="263562"/>
                </a:solidFill>
                <a:latin typeface="Montserrat" panose="00000500000000000000" pitchFamily="2" charset="0"/>
              </a:rPr>
              <a:t> &amp; Defense</a:t>
            </a:r>
            <a:r>
              <a:rPr lang="es-ES" sz="950">
                <a:solidFill>
                  <a:srgbClr val="263562"/>
                </a:solidFill>
                <a:latin typeface="Montserrat" panose="00000500000000000000" pitchFamily="2" charset="0"/>
              </a:rPr>
              <a:t> lidera el volumen de personal y es principal responsable del crecimiento de la plantilla en 2023. Una de las razones es </a:t>
            </a:r>
            <a:r>
              <a:rPr lang="es-ES" sz="950" b="1">
                <a:solidFill>
                  <a:srgbClr val="263562"/>
                </a:solidFill>
                <a:latin typeface="Montserrat" panose="00000500000000000000" pitchFamily="2" charset="0"/>
              </a:rPr>
              <a:t>incremento de la actividad del Área de Ingeniería</a:t>
            </a:r>
            <a:r>
              <a:rPr lang="es-ES" sz="950">
                <a:solidFill>
                  <a:srgbClr val="263562"/>
                </a:solidFill>
                <a:latin typeface="Montserrat" panose="00000500000000000000" pitchFamily="2" charset="0"/>
              </a:rPr>
              <a:t>, donde se trabaja </a:t>
            </a:r>
            <a:r>
              <a:rPr lang="es-ES" sz="950" i="1" err="1">
                <a:solidFill>
                  <a:srgbClr val="263562"/>
                </a:solidFill>
                <a:latin typeface="Montserrat" panose="00000500000000000000" pitchFamily="2" charset="0"/>
              </a:rPr>
              <a:t>in-house</a:t>
            </a:r>
            <a:r>
              <a:rPr lang="es-ES" sz="950">
                <a:solidFill>
                  <a:srgbClr val="263562"/>
                </a:solidFill>
                <a:latin typeface="Montserrat" panose="00000500000000000000" pitchFamily="2" charset="0"/>
              </a:rPr>
              <a:t> con el cliente.</a:t>
            </a:r>
          </a:p>
          <a:p>
            <a:pPr algn="just">
              <a:lnSpc>
                <a:spcPts val="1250"/>
              </a:lnSpc>
              <a:spcBef>
                <a:spcPts val="600"/>
              </a:spcBef>
              <a:spcAft>
                <a:spcPts val="600"/>
              </a:spcAft>
            </a:pPr>
            <a:r>
              <a:rPr lang="es-ES" sz="950" b="1" err="1">
                <a:solidFill>
                  <a:srgbClr val="263562"/>
                </a:solidFill>
                <a:latin typeface="Montserrat" panose="00000500000000000000" pitchFamily="2" charset="0"/>
              </a:rPr>
              <a:t>Intelligent</a:t>
            </a:r>
            <a:r>
              <a:rPr lang="es-ES" sz="950" b="1">
                <a:solidFill>
                  <a:srgbClr val="263562"/>
                </a:solidFill>
                <a:latin typeface="Montserrat" panose="00000500000000000000" pitchFamily="2" charset="0"/>
              </a:rPr>
              <a:t> Robots </a:t>
            </a:r>
            <a:r>
              <a:rPr lang="es-ES" sz="950">
                <a:solidFill>
                  <a:srgbClr val="263562"/>
                </a:solidFill>
                <a:latin typeface="Montserrat" panose="00000500000000000000" pitchFamily="2" charset="0"/>
              </a:rPr>
              <a:t>presenta un incremento moderado en plantilla, en línea con el crecimiento del negocio y la </a:t>
            </a:r>
            <a:r>
              <a:rPr lang="es-ES" sz="950" b="1">
                <a:solidFill>
                  <a:srgbClr val="263562"/>
                </a:solidFill>
                <a:latin typeface="Montserrat" panose="00000500000000000000" pitchFamily="2" charset="0"/>
              </a:rPr>
              <a:t>creación del Hub de ingeniería en India y fabricación de componentes en China</a:t>
            </a:r>
            <a:r>
              <a:rPr lang="es-ES" sz="950">
                <a:solidFill>
                  <a:srgbClr val="263562"/>
                </a:solidFill>
                <a:latin typeface="Montserrat" panose="00000500000000000000" pitchFamily="2" charset="0"/>
              </a:rPr>
              <a:t>.</a:t>
            </a:r>
          </a:p>
          <a:p>
            <a:pPr algn="just">
              <a:lnSpc>
                <a:spcPts val="1250"/>
              </a:lnSpc>
              <a:spcBef>
                <a:spcPts val="600"/>
              </a:spcBef>
              <a:spcAft>
                <a:spcPts val="600"/>
              </a:spcAft>
            </a:pPr>
            <a:r>
              <a:rPr lang="es-ES" sz="950">
                <a:solidFill>
                  <a:srgbClr val="263562"/>
                </a:solidFill>
                <a:latin typeface="Montserrat" panose="00000500000000000000" pitchFamily="2" charset="0"/>
              </a:rPr>
              <a:t>Las áreas de </a:t>
            </a:r>
            <a:r>
              <a:rPr lang="es-ES" sz="950" b="1">
                <a:solidFill>
                  <a:srgbClr val="263562"/>
                </a:solidFill>
                <a:latin typeface="Montserrat" panose="00000500000000000000" pitchFamily="2" charset="0"/>
              </a:rPr>
              <a:t>Civil Works y Corporativo </a:t>
            </a:r>
            <a:r>
              <a:rPr lang="es-ES" sz="950">
                <a:solidFill>
                  <a:srgbClr val="263562"/>
                </a:solidFill>
                <a:latin typeface="Montserrat" panose="00000500000000000000" pitchFamily="2" charset="0"/>
              </a:rPr>
              <a:t>muestran una </a:t>
            </a:r>
            <a:r>
              <a:rPr lang="es-ES" sz="950" b="1">
                <a:solidFill>
                  <a:srgbClr val="263562"/>
                </a:solidFill>
                <a:latin typeface="Montserrat" panose="00000500000000000000" pitchFamily="2" charset="0"/>
              </a:rPr>
              <a:t>tasa muy similar o igual a 2022</a:t>
            </a:r>
            <a:r>
              <a:rPr lang="es-ES" sz="950">
                <a:solidFill>
                  <a:srgbClr val="263562"/>
                </a:solidFill>
                <a:latin typeface="Montserrat" panose="00000500000000000000" pitchFamily="2" charset="0"/>
              </a:rPr>
              <a:t>,</a:t>
            </a:r>
            <a:r>
              <a:rPr lang="es-ES" sz="950" b="1">
                <a:solidFill>
                  <a:srgbClr val="263562"/>
                </a:solidFill>
                <a:latin typeface="Montserrat" panose="00000500000000000000" pitchFamily="2" charset="0"/>
              </a:rPr>
              <a:t> </a:t>
            </a:r>
            <a:r>
              <a:rPr lang="es-ES" sz="950">
                <a:solidFill>
                  <a:srgbClr val="263562"/>
                </a:solidFill>
                <a:latin typeface="Montserrat" panose="00000500000000000000" pitchFamily="2" charset="0"/>
              </a:rPr>
              <a:t>derivada de los ajustes y enfoques en </a:t>
            </a:r>
            <a:r>
              <a:rPr lang="es-ES" sz="950" b="1">
                <a:solidFill>
                  <a:srgbClr val="263562"/>
                </a:solidFill>
                <a:latin typeface="Montserrat" panose="00000500000000000000" pitchFamily="2" charset="0"/>
              </a:rPr>
              <a:t>Ingeniería del Agua, Medioambiente y Transporte; y la mejora de la eficiencia en los Servicios Centrales del Grupo.</a:t>
            </a:r>
            <a:endParaRPr kumimoji="0" lang="es-ES" sz="950" i="0" u="none" strike="noStrike" cap="none" spc="0" normalizeH="0" baseline="0">
              <a:ln>
                <a:noFill/>
              </a:ln>
              <a:solidFill>
                <a:srgbClr val="263562"/>
              </a:solidFill>
              <a:effectLst/>
              <a:uFillTx/>
              <a:latin typeface="Montserrat" panose="00000500000000000000" pitchFamily="2" charset="0"/>
              <a:sym typeface="Calibri"/>
            </a:endParaRPr>
          </a:p>
        </p:txBody>
      </p:sp>
    </p:spTree>
    <p:extLst>
      <p:ext uri="{BB962C8B-B14F-4D97-AF65-F5344CB8AC3E}">
        <p14:creationId xmlns:p14="http://schemas.microsoft.com/office/powerpoint/2010/main" val="3268050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 name="Tabla 50">
            <a:extLst>
              <a:ext uri="{FF2B5EF4-FFF2-40B4-BE49-F238E27FC236}">
                <a16:creationId xmlns:a16="http://schemas.microsoft.com/office/drawing/2014/main" id="{3CF5A07D-6C3A-440C-BB15-0D0DF6AF1787}"/>
              </a:ext>
            </a:extLst>
          </p:cNvPr>
          <p:cNvGraphicFramePr>
            <a:graphicFrameLocks noGrp="1"/>
          </p:cNvGraphicFramePr>
          <p:nvPr>
            <p:extLst>
              <p:ext uri="{D42A27DB-BD31-4B8C-83A1-F6EECF244321}">
                <p14:modId xmlns:p14="http://schemas.microsoft.com/office/powerpoint/2010/main" val="682648582"/>
              </p:ext>
            </p:extLst>
          </p:nvPr>
        </p:nvGraphicFramePr>
        <p:xfrm>
          <a:off x="6829312" y="1303335"/>
          <a:ext cx="4700156" cy="2305480"/>
        </p:xfrm>
        <a:graphic>
          <a:graphicData uri="http://schemas.openxmlformats.org/drawingml/2006/table">
            <a:tbl>
              <a:tblPr firstRow="1" bandRow="1">
                <a:tableStyleId>{5C22544A-7EE6-4342-B048-85BDC9FD1C3A}</a:tableStyleId>
              </a:tblPr>
              <a:tblGrid>
                <a:gridCol w="3400217">
                  <a:extLst>
                    <a:ext uri="{9D8B030D-6E8A-4147-A177-3AD203B41FA5}">
                      <a16:colId xmlns:a16="http://schemas.microsoft.com/office/drawing/2014/main" val="945076951"/>
                    </a:ext>
                  </a:extLst>
                </a:gridCol>
                <a:gridCol w="1299939">
                  <a:extLst>
                    <a:ext uri="{9D8B030D-6E8A-4147-A177-3AD203B41FA5}">
                      <a16:colId xmlns:a16="http://schemas.microsoft.com/office/drawing/2014/main" val="1996372367"/>
                    </a:ext>
                  </a:extLst>
                </a:gridCol>
              </a:tblGrid>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Precio a 29/12/2023</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0,129 €</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1135924624"/>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Número de acciones</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marL="0" algn="r" defTabSz="914400" rtl="0" eaLnBrk="1" fontAlgn="b" latinLnBrk="0" hangingPunct="1"/>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1.333.578.137 </a:t>
                      </a:r>
                    </a:p>
                  </a:txBody>
                  <a:tcPr marL="9525" marR="9525" marT="9525" marB="0" anchor="ct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520096637"/>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Capitalización bursátil a 29/12/2023</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   173 M€</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37474374"/>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Volumen medio (nº de acciones)</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12.663.569</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1470741337"/>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Efectivo</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1.654 K€</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3036204315"/>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Precio medio</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0,112 €</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4084331856"/>
                  </a:ext>
                </a:extLst>
              </a:tr>
              <a:tr h="286007">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Precio máximo</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0,169 €</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3169495547"/>
                  </a:ext>
                </a:extLst>
              </a:tr>
              <a:tr h="303431">
                <a:tc>
                  <a:txBody>
                    <a:bodyPr/>
                    <a:lstStyle/>
                    <a:p>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Precio mínimo</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tc>
                  <a:txBody>
                    <a:bodyPr/>
                    <a:lstStyle/>
                    <a:p>
                      <a:pPr algn="r"/>
                      <a:r>
                        <a:rPr lang="es-ES" sz="1100" b="0" kern="1200">
                          <a:solidFill>
                            <a:schemeClr val="tx1">
                              <a:lumMod val="65000"/>
                              <a:lumOff val="35000"/>
                            </a:schemeClr>
                          </a:solidFill>
                          <a:latin typeface="Arial" panose="020B0604020202020204" pitchFamily="34" charset="0"/>
                          <a:ea typeface="Verdana" panose="020B0604030504040204" pitchFamily="34" charset="0"/>
                          <a:cs typeface="Arial" panose="020B0604020202020204" pitchFamily="34" charset="0"/>
                        </a:rPr>
                        <a:t>0,054 €</a:t>
                      </a:r>
                    </a:p>
                  </a:txBody>
                  <a:tcP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2580920222"/>
                  </a:ext>
                </a:extLst>
              </a:tr>
            </a:tbl>
          </a:graphicData>
        </a:graphic>
      </p:graphicFrame>
      <p:sp>
        <p:nvSpPr>
          <p:cNvPr id="3" name="CuadroTexto 2">
            <a:extLst>
              <a:ext uri="{FF2B5EF4-FFF2-40B4-BE49-F238E27FC236}">
                <a16:creationId xmlns:a16="http://schemas.microsoft.com/office/drawing/2014/main" id="{7492A46E-21FA-42E3-B035-C728F433B59A}"/>
              </a:ext>
            </a:extLst>
          </p:cNvPr>
          <p:cNvSpPr txBox="1"/>
          <p:nvPr/>
        </p:nvSpPr>
        <p:spPr>
          <a:xfrm>
            <a:off x="6893651" y="3909943"/>
            <a:ext cx="4350525"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400" b="1" i="0" u="none" strike="noStrike" cap="none" spc="0" normalizeH="0" baseline="0">
                <a:ln>
                  <a:noFill/>
                </a:ln>
                <a:solidFill>
                  <a:srgbClr val="000000"/>
                </a:solidFill>
                <a:effectLst/>
                <a:uFillTx/>
                <a:latin typeface="+mn-lt"/>
                <a:ea typeface="+mn-ea"/>
                <a:cs typeface="+mn-cs"/>
                <a:sym typeface="Calibri"/>
              </a:rPr>
              <a:t>Composición Accionarial Actual del Grupo</a:t>
            </a:r>
          </a:p>
        </p:txBody>
      </p:sp>
      <p:sp>
        <p:nvSpPr>
          <p:cNvPr id="8" name="Título 4">
            <a:extLst>
              <a:ext uri="{FF2B5EF4-FFF2-40B4-BE49-F238E27FC236}">
                <a16:creationId xmlns:a16="http://schemas.microsoft.com/office/drawing/2014/main" id="{9CB44EF3-6506-CAFF-8F1A-66E3B0BEF503}"/>
              </a:ext>
            </a:extLst>
          </p:cNvPr>
          <p:cNvSpPr txBox="1"/>
          <p:nvPr/>
        </p:nvSpPr>
        <p:spPr>
          <a:xfrm>
            <a:off x="2931828" y="618916"/>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2400">
                <a:latin typeface="Montserrat" panose="00000500000000000000" pitchFamily="2" charset="0"/>
                <a:cs typeface="Arial" panose="020B0604020202020204" pitchFamily="34" charset="0"/>
              </a:rPr>
              <a:t>Evolución de la cotización y Accionariado</a:t>
            </a:r>
          </a:p>
        </p:txBody>
      </p:sp>
      <p:graphicFrame>
        <p:nvGraphicFramePr>
          <p:cNvPr id="6" name="Gráfico 5">
            <a:extLst>
              <a:ext uri="{FF2B5EF4-FFF2-40B4-BE49-F238E27FC236}">
                <a16:creationId xmlns:a16="http://schemas.microsoft.com/office/drawing/2014/main" id="{77E0D800-18C4-46B5-B4B3-9569EBF6A931}"/>
              </a:ext>
            </a:extLst>
          </p:cNvPr>
          <p:cNvGraphicFramePr>
            <a:graphicFrameLocks/>
          </p:cNvGraphicFramePr>
          <p:nvPr/>
        </p:nvGraphicFramePr>
        <p:xfrm>
          <a:off x="6608357" y="4217716"/>
          <a:ext cx="4921111" cy="2502681"/>
        </p:xfrm>
        <a:graphic>
          <a:graphicData uri="http://schemas.openxmlformats.org/drawingml/2006/chart">
            <c:chart xmlns:c="http://schemas.openxmlformats.org/drawingml/2006/chart" xmlns:r="http://schemas.openxmlformats.org/officeDocument/2006/relationships" r:id="rId2"/>
          </a:graphicData>
        </a:graphic>
      </p:graphicFrame>
      <p:pic>
        <p:nvPicPr>
          <p:cNvPr id="7" name="Imagen 6">
            <a:extLst>
              <a:ext uri="{FF2B5EF4-FFF2-40B4-BE49-F238E27FC236}">
                <a16:creationId xmlns:a16="http://schemas.microsoft.com/office/drawing/2014/main" id="{70A9D051-D579-B974-7892-F91052B937C3}"/>
              </a:ext>
            </a:extLst>
          </p:cNvPr>
          <p:cNvPicPr>
            <a:picLocks noChangeAspect="1"/>
          </p:cNvPicPr>
          <p:nvPr/>
        </p:nvPicPr>
        <p:blipFill>
          <a:blip r:embed="rId3"/>
          <a:stretch>
            <a:fillRect/>
          </a:stretch>
        </p:blipFill>
        <p:spPr>
          <a:xfrm>
            <a:off x="314291" y="2081945"/>
            <a:ext cx="6372374" cy="3581400"/>
          </a:xfrm>
          <a:prstGeom prst="rect">
            <a:avLst/>
          </a:prstGeom>
        </p:spPr>
      </p:pic>
    </p:spTree>
    <p:extLst>
      <p:ext uri="{BB962C8B-B14F-4D97-AF65-F5344CB8AC3E}">
        <p14:creationId xmlns:p14="http://schemas.microsoft.com/office/powerpoint/2010/main" val="2246207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Marcador de contenido 2"/>
          <p:cNvSpPr txBox="1"/>
          <p:nvPr/>
        </p:nvSpPr>
        <p:spPr>
          <a:xfrm rot="16200000">
            <a:off x="-1577060" y="2921718"/>
            <a:ext cx="4984659" cy="10145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ormAutofit fontScale="92500" lnSpcReduction="20000"/>
          </a:bodyPr>
          <a:lstStyle>
            <a:lvl1pPr>
              <a:lnSpc>
                <a:spcPct val="90000"/>
              </a:lnSpc>
              <a:spcBef>
                <a:spcPts val="1000"/>
              </a:spcBef>
              <a:defRPr sz="5600" b="1">
                <a:solidFill>
                  <a:srgbClr val="E22319"/>
                </a:solidFill>
                <a:latin typeface="Montserrat Bold"/>
                <a:ea typeface="Montserrat Bold"/>
                <a:cs typeface="Montserrat Bold"/>
                <a:sym typeface="Montserrat Bold"/>
              </a:defRPr>
            </a:lvl1pPr>
          </a:lstStyle>
          <a:p>
            <a:pPr marL="0" marR="0" lvl="0" indent="0" algn="ctr" defTabSz="914400" rtl="0" eaLnBrk="1" fontAlgn="auto" latinLnBrk="0" hangingPunct="0">
              <a:lnSpc>
                <a:spcPct val="90000"/>
              </a:lnSpc>
              <a:spcBef>
                <a:spcPts val="1000"/>
              </a:spcBef>
              <a:spcAft>
                <a:spcPts val="0"/>
              </a:spcAft>
              <a:buClrTx/>
              <a:buSzTx/>
              <a:buFontTx/>
              <a:buNone/>
              <a:tabLst/>
              <a:defRPr/>
            </a:pPr>
            <a:r>
              <a:rPr kumimoji="0" lang="es-ES" sz="8800" b="0" i="0" u="none" strike="noStrike" kern="0" cap="none" spc="0" normalizeH="0" baseline="0" noProof="0">
                <a:ln>
                  <a:noFill/>
                </a:ln>
                <a:solidFill>
                  <a:srgbClr val="E22319"/>
                </a:solidFill>
                <a:effectLst/>
                <a:uLnTx/>
                <a:uFillTx/>
                <a:latin typeface="Montserrat" panose="00000500000000000000" pitchFamily="2" charset="0"/>
                <a:cs typeface="Arial" panose="020B0604020202020204" pitchFamily="34" charset="0"/>
                <a:sym typeface="Montserrat Bold"/>
              </a:rPr>
              <a:t>Anexo</a:t>
            </a:r>
            <a:endParaRPr kumimoji="0" sz="6600" b="0" i="0" u="none" strike="noStrike" kern="0" cap="none" spc="0" normalizeH="0" baseline="0" noProof="0">
              <a:ln>
                <a:noFill/>
              </a:ln>
              <a:solidFill>
                <a:srgbClr val="E22319"/>
              </a:solidFill>
              <a:effectLst/>
              <a:uLnTx/>
              <a:uFillTx/>
              <a:latin typeface="Montserrat" panose="00000500000000000000" pitchFamily="2" charset="0"/>
              <a:cs typeface="Arial" panose="020B0604020202020204" pitchFamily="34" charset="0"/>
              <a:sym typeface="Montserrat Bold"/>
            </a:endParaRPr>
          </a:p>
        </p:txBody>
      </p:sp>
      <p:sp>
        <p:nvSpPr>
          <p:cNvPr id="4" name="CuadroTexto 3">
            <a:extLst>
              <a:ext uri="{FF2B5EF4-FFF2-40B4-BE49-F238E27FC236}">
                <a16:creationId xmlns:a16="http://schemas.microsoft.com/office/drawing/2014/main" id="{80D0DF0B-C2C6-483F-B886-DDB4EDC50CD5}"/>
              </a:ext>
            </a:extLst>
          </p:cNvPr>
          <p:cNvSpPr txBox="1"/>
          <p:nvPr/>
        </p:nvSpPr>
        <p:spPr>
          <a:xfrm>
            <a:off x="11698418" y="6222324"/>
            <a:ext cx="331022" cy="246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fld id="{C58D0875-07EE-4F77-8117-C5B5DAB8C367}" type="slidenum">
              <a:rPr kumimoji="0" lang="en-US" sz="1000" b="0" i="0" u="none" strike="noStrike" kern="0" cap="none" spc="0" normalizeH="0" baseline="0" noProof="0" smtClean="0">
                <a:ln>
                  <a:noFill/>
                </a:ln>
                <a:solidFill>
                  <a:srgbClr val="000000"/>
                </a:solidFill>
                <a:effectLst/>
                <a:uLnTx/>
                <a:uFillTx/>
                <a:latin typeface="Calibri"/>
                <a:ea typeface="+mn-ea"/>
                <a:cs typeface="Calibri"/>
                <a:sym typeface="Calibri"/>
              </a:rPr>
              <a:pPr marL="0" marR="0" lvl="0" indent="0" algn="l" defTabSz="914400" rtl="0" eaLnBrk="1" fontAlgn="auto" latinLnBrk="0" hangingPunct="0">
                <a:lnSpc>
                  <a:spcPct val="100000"/>
                </a:lnSpc>
                <a:spcBef>
                  <a:spcPts val="0"/>
                </a:spcBef>
                <a:spcAft>
                  <a:spcPts val="0"/>
                </a:spcAft>
                <a:buClrTx/>
                <a:buSzTx/>
                <a:buFontTx/>
                <a:buNone/>
                <a:tabLst/>
                <a:defRPr/>
              </a:pPr>
              <a:t>13</a:t>
            </a:fld>
            <a:endParaRPr kumimoji="0" lang="en-US" sz="1000" b="0" i="0" u="none" strike="noStrike" kern="0" cap="none" spc="0" normalizeH="0" baseline="0" noProof="0">
              <a:ln>
                <a:noFill/>
              </a:ln>
              <a:solidFill>
                <a:srgbClr val="000000"/>
              </a:solidFill>
              <a:effectLst/>
              <a:uLnTx/>
              <a:uFillTx/>
              <a:latin typeface="Calibri"/>
              <a:ea typeface="+mn-ea"/>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adroTexto 38">
            <a:extLst>
              <a:ext uri="{FF2B5EF4-FFF2-40B4-BE49-F238E27FC236}">
                <a16:creationId xmlns:a16="http://schemas.microsoft.com/office/drawing/2014/main" id="{4C5D6CFB-DA1E-4556-8F60-932FE867B516}"/>
              </a:ext>
            </a:extLst>
          </p:cNvPr>
          <p:cNvSpPr txBox="1"/>
          <p:nvPr/>
        </p:nvSpPr>
        <p:spPr>
          <a:xfrm>
            <a:off x="11698418" y="6222324"/>
            <a:ext cx="331022" cy="246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fld id="{C58D0875-07EE-4F77-8117-C5B5DAB8C367}" type="slidenum">
              <a:rPr kumimoji="0" lang="en-US" sz="1000" b="0" i="0" u="none" strike="noStrike" cap="none" spc="0" normalizeH="0" baseline="0" smtClean="0">
                <a:ln>
                  <a:noFill/>
                </a:ln>
                <a:solidFill>
                  <a:srgbClr val="000000"/>
                </a:solidFill>
                <a:effectLst/>
                <a:uFillTx/>
                <a:latin typeface="+mn-lt"/>
                <a:ea typeface="+mn-ea"/>
                <a:cs typeface="+mn-cs"/>
                <a:sym typeface="Calibri"/>
              </a:rPr>
              <a:t>14</a:t>
            </a:fld>
            <a:endParaRPr kumimoji="0" lang="en-US" sz="1000" b="0" i="0" u="none" strike="noStrike" cap="none" spc="0" normalizeH="0" baseline="0">
              <a:ln>
                <a:noFill/>
              </a:ln>
              <a:solidFill>
                <a:srgbClr val="000000"/>
              </a:solidFill>
              <a:effectLst/>
              <a:uFillTx/>
              <a:latin typeface="+mn-lt"/>
              <a:ea typeface="+mn-ea"/>
              <a:cs typeface="+mn-cs"/>
              <a:sym typeface="Calibri"/>
            </a:endParaRPr>
          </a:p>
        </p:txBody>
      </p:sp>
      <p:sp>
        <p:nvSpPr>
          <p:cNvPr id="20" name="Hacer doble clic para editar">
            <a:extLst>
              <a:ext uri="{FF2B5EF4-FFF2-40B4-BE49-F238E27FC236}">
                <a16:creationId xmlns:a16="http://schemas.microsoft.com/office/drawing/2014/main" id="{74B201C8-1514-E74A-817E-583C25664A10}"/>
              </a:ext>
            </a:extLst>
          </p:cNvPr>
          <p:cNvSpPr txBox="1">
            <a:spLocks/>
          </p:cNvSpPr>
          <p:nvPr/>
        </p:nvSpPr>
        <p:spPr>
          <a:xfrm>
            <a:off x="749298" y="206556"/>
            <a:ext cx="8581727" cy="5204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lvl1pPr marL="0" marR="0" indent="0" algn="l" defTabSz="914400" rtl="0" latinLnBrk="0">
              <a:lnSpc>
                <a:spcPct val="90000"/>
              </a:lnSpc>
              <a:spcBef>
                <a:spcPts val="0"/>
              </a:spcBef>
              <a:spcAft>
                <a:spcPts val="0"/>
              </a:spcAft>
              <a:buClrTx/>
              <a:buSzTx/>
              <a:buFontTx/>
              <a:buNone/>
              <a:tabLst/>
              <a:defRPr sz="2000" b="0" i="0" u="none" strike="noStrike" cap="none" spc="0" baseline="0">
                <a:solidFill>
                  <a:srgbClr val="E2231A"/>
                </a:solidFill>
                <a:uFillTx/>
                <a:latin typeface="Montserrat Bold"/>
                <a:ea typeface="Montserrat Bold"/>
                <a:cs typeface="Montserrat Bold"/>
                <a:sym typeface="Montserrat 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a:lstStyle>
          <a:p>
            <a:pPr hangingPunct="1"/>
            <a:r>
              <a:rPr lang="es-ES" sz="1800" b="1">
                <a:solidFill>
                  <a:srgbClr val="C00000"/>
                </a:solidFill>
                <a:latin typeface="Montserrat" panose="00000500000000000000" pitchFamily="2" charset="0"/>
                <a:cs typeface="Arial" panose="020B0604020202020204" pitchFamily="34" charset="0"/>
              </a:rPr>
              <a:t>1. Resultados Diciembre 2023</a:t>
            </a:r>
          </a:p>
          <a:p>
            <a:pPr hangingPunct="1"/>
            <a:endParaRPr lang="es-ES" sz="1800" b="1">
              <a:solidFill>
                <a:srgbClr val="C00000"/>
              </a:solidFill>
              <a:latin typeface="Montserrat" panose="00000500000000000000" pitchFamily="2" charset="0"/>
              <a:cs typeface="Arial" panose="020B0604020202020204" pitchFamily="34" charset="0"/>
            </a:endParaRPr>
          </a:p>
        </p:txBody>
      </p:sp>
      <p:sp>
        <p:nvSpPr>
          <p:cNvPr id="21" name="Título 4">
            <a:extLst>
              <a:ext uri="{FF2B5EF4-FFF2-40B4-BE49-F238E27FC236}">
                <a16:creationId xmlns:a16="http://schemas.microsoft.com/office/drawing/2014/main" id="{AD2887D5-EAF0-6A75-4D00-F33BC9C25B66}"/>
              </a:ext>
            </a:extLst>
          </p:cNvPr>
          <p:cNvSpPr txBox="1"/>
          <p:nvPr/>
        </p:nvSpPr>
        <p:spPr>
          <a:xfrm>
            <a:off x="749297" y="512568"/>
            <a:ext cx="5935587" cy="520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b="1">
                <a:solidFill>
                  <a:srgbClr val="002060"/>
                </a:solidFill>
                <a:latin typeface="Montserrat" panose="00000500000000000000" pitchFamily="2" charset="0"/>
                <a:cs typeface="Arial" panose="020B0604020202020204" pitchFamily="34" charset="0"/>
              </a:rPr>
              <a:t>Estado de situación financiera consolidada</a:t>
            </a:r>
            <a:endParaRPr lang="es-ES" sz="1200" b="1">
              <a:solidFill>
                <a:srgbClr val="FF0000"/>
              </a:solidFill>
              <a:latin typeface="Montserrat" panose="00000500000000000000" pitchFamily="2" charset="0"/>
              <a:cs typeface="Arial" panose="020B0604020202020204" pitchFamily="34" charset="0"/>
            </a:endParaRPr>
          </a:p>
        </p:txBody>
      </p:sp>
      <p:sp>
        <p:nvSpPr>
          <p:cNvPr id="3" name="Título 4">
            <a:extLst>
              <a:ext uri="{FF2B5EF4-FFF2-40B4-BE49-F238E27FC236}">
                <a16:creationId xmlns:a16="http://schemas.microsoft.com/office/drawing/2014/main" id="{CB79A4B5-8D6B-EDA5-7BE0-F0EF969DE20E}"/>
              </a:ext>
            </a:extLst>
          </p:cNvPr>
          <p:cNvSpPr txBox="1"/>
          <p:nvPr/>
        </p:nvSpPr>
        <p:spPr>
          <a:xfrm>
            <a:off x="5406502" y="1424463"/>
            <a:ext cx="6467670" cy="904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2400">
                <a:latin typeface="Montserrat" panose="00000500000000000000" pitchFamily="2" charset="0"/>
                <a:cs typeface="Arial" panose="020B0604020202020204" pitchFamily="34" charset="0"/>
              </a:rPr>
              <a:t>Estados financieros completos: Estado de situación financiera consolidada. Diciembre 2023</a:t>
            </a:r>
          </a:p>
        </p:txBody>
      </p:sp>
      <p:pic>
        <p:nvPicPr>
          <p:cNvPr id="2" name="Imagen 1">
            <a:extLst>
              <a:ext uri="{FF2B5EF4-FFF2-40B4-BE49-F238E27FC236}">
                <a16:creationId xmlns:a16="http://schemas.microsoft.com/office/drawing/2014/main" id="{2BA11E88-950A-0AD3-1DF4-995AFFC2D2E8}"/>
              </a:ext>
            </a:extLst>
          </p:cNvPr>
          <p:cNvPicPr>
            <a:picLocks noChangeAspect="1"/>
          </p:cNvPicPr>
          <p:nvPr/>
        </p:nvPicPr>
        <p:blipFill>
          <a:blip r:embed="rId2"/>
          <a:stretch>
            <a:fillRect/>
          </a:stretch>
        </p:blipFill>
        <p:spPr>
          <a:xfrm>
            <a:off x="927594" y="1100708"/>
            <a:ext cx="4137705" cy="5367833"/>
          </a:xfrm>
          <a:prstGeom prst="rect">
            <a:avLst/>
          </a:prstGeom>
        </p:spPr>
      </p:pic>
    </p:spTree>
    <p:extLst>
      <p:ext uri="{BB962C8B-B14F-4D97-AF65-F5344CB8AC3E}">
        <p14:creationId xmlns:p14="http://schemas.microsoft.com/office/powerpoint/2010/main" val="10343282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ítulo 4">
            <a:extLst>
              <a:ext uri="{FF2B5EF4-FFF2-40B4-BE49-F238E27FC236}">
                <a16:creationId xmlns:a16="http://schemas.microsoft.com/office/drawing/2014/main" id="{F467CA06-1BB3-901A-69E6-64C5A8737D66}"/>
              </a:ext>
            </a:extLst>
          </p:cNvPr>
          <p:cNvSpPr txBox="1"/>
          <p:nvPr/>
        </p:nvSpPr>
        <p:spPr>
          <a:xfrm>
            <a:off x="749299" y="546186"/>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b="1">
                <a:solidFill>
                  <a:srgbClr val="002060"/>
                </a:solidFill>
                <a:latin typeface="Montserrat" panose="00000500000000000000" pitchFamily="2" charset="0"/>
                <a:cs typeface="Arial" panose="020B0604020202020204" pitchFamily="34" charset="0"/>
              </a:rPr>
              <a:t>Cuenta de Pérdidas y Ganancias </a:t>
            </a:r>
            <a:endParaRPr lang="es-ES" sz="1200" b="1">
              <a:solidFill>
                <a:srgbClr val="FF0000"/>
              </a:solidFill>
              <a:latin typeface="Montserrat" panose="00000500000000000000" pitchFamily="2" charset="0"/>
              <a:cs typeface="Arial" panose="020B0604020202020204" pitchFamily="34" charset="0"/>
            </a:endParaRPr>
          </a:p>
        </p:txBody>
      </p:sp>
      <p:sp>
        <p:nvSpPr>
          <p:cNvPr id="2" name="Hacer doble clic para editar">
            <a:extLst>
              <a:ext uri="{FF2B5EF4-FFF2-40B4-BE49-F238E27FC236}">
                <a16:creationId xmlns:a16="http://schemas.microsoft.com/office/drawing/2014/main" id="{15F36D11-27A8-F59C-F693-2D157E9BCA88}"/>
              </a:ext>
            </a:extLst>
          </p:cNvPr>
          <p:cNvSpPr txBox="1">
            <a:spLocks/>
          </p:cNvSpPr>
          <p:nvPr/>
        </p:nvSpPr>
        <p:spPr>
          <a:xfrm>
            <a:off x="749298" y="226353"/>
            <a:ext cx="8581727" cy="5204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rmAutofit/>
          </a:bodyPr>
          <a:lstStyle>
            <a:lvl1pPr marL="0" marR="0" indent="0" algn="l" defTabSz="914400" rtl="0" latinLnBrk="0">
              <a:lnSpc>
                <a:spcPct val="90000"/>
              </a:lnSpc>
              <a:spcBef>
                <a:spcPts val="0"/>
              </a:spcBef>
              <a:spcAft>
                <a:spcPts val="0"/>
              </a:spcAft>
              <a:buClrTx/>
              <a:buSzTx/>
              <a:buFontTx/>
              <a:buNone/>
              <a:tabLst/>
              <a:defRPr sz="2000" b="0" i="0" u="none" strike="noStrike" cap="none" spc="0" baseline="0">
                <a:solidFill>
                  <a:srgbClr val="E2231A"/>
                </a:solidFill>
                <a:uFillTx/>
                <a:latin typeface="Montserrat Bold"/>
                <a:ea typeface="Montserrat Bold"/>
                <a:cs typeface="Montserrat Bold"/>
                <a:sym typeface="Montserrat 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a:lstStyle>
          <a:p>
            <a:pPr hangingPunct="1"/>
            <a:r>
              <a:rPr lang="es-ES" sz="1800" b="1">
                <a:solidFill>
                  <a:srgbClr val="C00000"/>
                </a:solidFill>
                <a:latin typeface="Montserrat" panose="00000500000000000000" pitchFamily="2" charset="0"/>
                <a:cs typeface="Arial" panose="020B0604020202020204" pitchFamily="34" charset="0"/>
              </a:rPr>
              <a:t>1. Resultados Diciembre 2023</a:t>
            </a:r>
          </a:p>
          <a:p>
            <a:pPr hangingPunct="1"/>
            <a:endParaRPr lang="es-ES" sz="1800" b="1">
              <a:solidFill>
                <a:srgbClr val="C00000"/>
              </a:solidFill>
              <a:latin typeface="Montserrat" panose="00000500000000000000" pitchFamily="2" charset="0"/>
              <a:cs typeface="Arial" panose="020B0604020202020204" pitchFamily="34" charset="0"/>
            </a:endParaRPr>
          </a:p>
        </p:txBody>
      </p:sp>
      <p:sp>
        <p:nvSpPr>
          <p:cNvPr id="6" name="Título 4">
            <a:extLst>
              <a:ext uri="{FF2B5EF4-FFF2-40B4-BE49-F238E27FC236}">
                <a16:creationId xmlns:a16="http://schemas.microsoft.com/office/drawing/2014/main" id="{35620B58-B2E4-54BF-513D-58AF62C5165F}"/>
              </a:ext>
            </a:extLst>
          </p:cNvPr>
          <p:cNvSpPr txBox="1"/>
          <p:nvPr/>
        </p:nvSpPr>
        <p:spPr>
          <a:xfrm>
            <a:off x="407988" y="1569201"/>
            <a:ext cx="5688012" cy="904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2400">
                <a:latin typeface="Montserrat" panose="00000500000000000000" pitchFamily="2" charset="0"/>
                <a:cs typeface="Arial" panose="020B0604020202020204" pitchFamily="34" charset="0"/>
              </a:rPr>
              <a:t>Estados financieros completos: Cuenta de resultados consolidada. Cierre 2023</a:t>
            </a:r>
          </a:p>
        </p:txBody>
      </p:sp>
      <p:pic>
        <p:nvPicPr>
          <p:cNvPr id="7" name="Imagen 6">
            <a:extLst>
              <a:ext uri="{FF2B5EF4-FFF2-40B4-BE49-F238E27FC236}">
                <a16:creationId xmlns:a16="http://schemas.microsoft.com/office/drawing/2014/main" id="{0D821FC4-9334-0C9F-F5C0-C55E5AB45D3E}"/>
              </a:ext>
            </a:extLst>
          </p:cNvPr>
          <p:cNvPicPr>
            <a:picLocks noChangeAspect="1"/>
          </p:cNvPicPr>
          <p:nvPr/>
        </p:nvPicPr>
        <p:blipFill>
          <a:blip r:embed="rId2"/>
          <a:stretch>
            <a:fillRect/>
          </a:stretch>
        </p:blipFill>
        <p:spPr>
          <a:xfrm>
            <a:off x="6096000" y="1312554"/>
            <a:ext cx="5553075" cy="4676775"/>
          </a:xfrm>
          <a:prstGeom prst="rect">
            <a:avLst/>
          </a:prstGeom>
        </p:spPr>
      </p:pic>
    </p:spTree>
    <p:extLst>
      <p:ext uri="{BB962C8B-B14F-4D97-AF65-F5344CB8AC3E}">
        <p14:creationId xmlns:p14="http://schemas.microsoft.com/office/powerpoint/2010/main" val="3419657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DB34117-F749-0234-45D2-DB13F3CC5344}"/>
              </a:ext>
            </a:extLst>
          </p:cNvPr>
          <p:cNvSpPr>
            <a:spLocks noGrp="1"/>
          </p:cNvSpPr>
          <p:nvPr>
            <p:ph type="title" idx="4294967295"/>
          </p:nvPr>
        </p:nvSpPr>
        <p:spPr>
          <a:xfrm>
            <a:off x="407988" y="2792002"/>
            <a:ext cx="11029950" cy="774700"/>
          </a:xfrm>
        </p:spPr>
        <p:txBody>
          <a:bodyPr>
            <a:normAutofit/>
          </a:bodyPr>
          <a:lstStyle/>
          <a:p>
            <a:pPr algn="ctr"/>
            <a:r>
              <a:rPr lang="es-ES" sz="4000" err="1">
                <a:solidFill>
                  <a:schemeClr val="bg1">
                    <a:lumMod val="50000"/>
                  </a:schemeClr>
                </a:solidFill>
                <a:latin typeface="Montserrat" panose="00000500000000000000" pitchFamily="2" charset="0"/>
              </a:rPr>
              <a:t>Excellence</a:t>
            </a:r>
            <a:r>
              <a:rPr lang="es-ES" sz="4000">
                <a:solidFill>
                  <a:schemeClr val="bg1">
                    <a:lumMod val="50000"/>
                  </a:schemeClr>
                </a:solidFill>
                <a:latin typeface="Montserrat" panose="00000500000000000000" pitchFamily="2" charset="0"/>
              </a:rPr>
              <a:t> </a:t>
            </a:r>
            <a:r>
              <a:rPr lang="es-ES" sz="4000" err="1">
                <a:solidFill>
                  <a:schemeClr val="bg1">
                    <a:lumMod val="50000"/>
                  </a:schemeClr>
                </a:solidFill>
                <a:latin typeface="Montserrat" panose="00000500000000000000" pitchFamily="2" charset="0"/>
              </a:rPr>
              <a:t>Commitment</a:t>
            </a:r>
            <a:r>
              <a:rPr lang="es-ES" sz="4000">
                <a:solidFill>
                  <a:schemeClr val="bg1">
                    <a:lumMod val="50000"/>
                  </a:schemeClr>
                </a:solidFill>
                <a:latin typeface="Montserrat" panose="00000500000000000000" pitchFamily="2" charset="0"/>
              </a:rPr>
              <a:t> </a:t>
            </a:r>
            <a:r>
              <a:rPr lang="es-ES" sz="4000" err="1">
                <a:solidFill>
                  <a:schemeClr val="bg1">
                    <a:lumMod val="50000"/>
                  </a:schemeClr>
                </a:solidFill>
                <a:latin typeface="Montserrat" panose="00000500000000000000" pitchFamily="2" charset="0"/>
              </a:rPr>
              <a:t>Innovation</a:t>
            </a:r>
            <a:endParaRPr lang="es-ES" sz="4000">
              <a:solidFill>
                <a:schemeClr val="bg1">
                  <a:lumMod val="50000"/>
                </a:schemeClr>
              </a:solidFill>
              <a:latin typeface="Montserrat" panose="00000500000000000000" pitchFamily="2" charset="0"/>
            </a:endParaRPr>
          </a:p>
        </p:txBody>
      </p:sp>
      <p:pic>
        <p:nvPicPr>
          <p:cNvPr id="2050" name="Picture 2" descr="Logo Airtificial - AIAL">
            <a:extLst>
              <a:ext uri="{FF2B5EF4-FFF2-40B4-BE49-F238E27FC236}">
                <a16:creationId xmlns:a16="http://schemas.microsoft.com/office/drawing/2014/main" id="{0A608A9C-AAF5-BF18-D27F-E439FE3EA8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26" y="3416975"/>
            <a:ext cx="4895850" cy="933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156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Diagrama de flujo: conector 42" descr="Edificio de oficinas cubierto por gráficas del mercado bursátil">
            <a:extLst>
              <a:ext uri="{FF2B5EF4-FFF2-40B4-BE49-F238E27FC236}">
                <a16:creationId xmlns:a16="http://schemas.microsoft.com/office/drawing/2014/main" id="{DB911C4C-F1E4-A713-0FFC-482B18501C4A}"/>
              </a:ext>
            </a:extLst>
          </p:cNvPr>
          <p:cNvSpPr/>
          <p:nvPr/>
        </p:nvSpPr>
        <p:spPr>
          <a:xfrm>
            <a:off x="4960312" y="1313906"/>
            <a:ext cx="1987315" cy="2017176"/>
          </a:xfrm>
          <a:prstGeom prst="flowChartConnector">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Diagrama de flujo: conector 53" descr="Dos flechas que forman una">
            <a:extLst>
              <a:ext uri="{FF2B5EF4-FFF2-40B4-BE49-F238E27FC236}">
                <a16:creationId xmlns:a16="http://schemas.microsoft.com/office/drawing/2014/main" id="{4E518345-A543-C528-AE50-A71812D998C3}"/>
              </a:ext>
            </a:extLst>
          </p:cNvPr>
          <p:cNvSpPr/>
          <p:nvPr/>
        </p:nvSpPr>
        <p:spPr>
          <a:xfrm>
            <a:off x="7354471" y="1347312"/>
            <a:ext cx="1987315" cy="1979628"/>
          </a:xfrm>
          <a:prstGeom prst="flowChartConnector">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iagrama de flujo: conector 12" descr="Chart made of arrows">
            <a:extLst>
              <a:ext uri="{FF2B5EF4-FFF2-40B4-BE49-F238E27FC236}">
                <a16:creationId xmlns:a16="http://schemas.microsoft.com/office/drawing/2014/main" id="{394FCD1C-DCEE-A459-D6F7-AB3164D1C445}"/>
              </a:ext>
            </a:extLst>
          </p:cNvPr>
          <p:cNvSpPr/>
          <p:nvPr/>
        </p:nvSpPr>
        <p:spPr>
          <a:xfrm>
            <a:off x="152688" y="1313906"/>
            <a:ext cx="1987315" cy="1944845"/>
          </a:xfrm>
          <a:prstGeom prst="flowChartConnector">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isliḑe">
            <a:extLst>
              <a:ext uri="{FF2B5EF4-FFF2-40B4-BE49-F238E27FC236}">
                <a16:creationId xmlns:a16="http://schemas.microsoft.com/office/drawing/2014/main" id="{2728FBD9-E117-879E-7860-B37A8C0A96E6}"/>
              </a:ext>
            </a:extLst>
          </p:cNvPr>
          <p:cNvGrpSpPr/>
          <p:nvPr/>
        </p:nvGrpSpPr>
        <p:grpSpPr>
          <a:xfrm>
            <a:off x="149429" y="3015316"/>
            <a:ext cx="2302261" cy="3196544"/>
            <a:chOff x="1555545" y="3362115"/>
            <a:chExt cx="2302261" cy="3196544"/>
          </a:xfrm>
        </p:grpSpPr>
        <p:sp>
          <p:nvSpPr>
            <p:cNvPr id="35" name="îṥļîdé">
              <a:extLst>
                <a:ext uri="{FF2B5EF4-FFF2-40B4-BE49-F238E27FC236}">
                  <a16:creationId xmlns:a16="http://schemas.microsoft.com/office/drawing/2014/main" id="{A0A96A8A-789C-1D13-D3AB-237661A50D3C}"/>
                </a:ext>
              </a:extLst>
            </p:cNvPr>
            <p:cNvSpPr/>
            <p:nvPr/>
          </p:nvSpPr>
          <p:spPr>
            <a:xfrm>
              <a:off x="1555545" y="4065669"/>
              <a:ext cx="2302261" cy="24929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p>
              <a:r>
                <a:rPr lang="es-ES" sz="1200">
                  <a:solidFill>
                    <a:srgbClr val="002060"/>
                  </a:solidFill>
                  <a:latin typeface="Montserrat" panose="00000500000000000000" pitchFamily="2" charset="0"/>
                  <a:cs typeface="Mongolian Baiti" panose="03000500000000000000" pitchFamily="66" charset="0"/>
                </a:rPr>
                <a:t>El </a:t>
              </a:r>
              <a:r>
                <a:rPr lang="es-ES" sz="1200" b="1">
                  <a:solidFill>
                    <a:srgbClr val="002060"/>
                  </a:solidFill>
                  <a:latin typeface="Montserrat" panose="00000500000000000000" pitchFamily="2" charset="0"/>
                  <a:cs typeface="Mongolian Baiti" panose="03000500000000000000" pitchFamily="66" charset="0"/>
                </a:rPr>
                <a:t>EBITDA</a:t>
              </a:r>
              <a:r>
                <a:rPr lang="es-ES" sz="1200">
                  <a:solidFill>
                    <a:srgbClr val="002060"/>
                  </a:solidFill>
                  <a:latin typeface="Montserrat" panose="00000500000000000000" pitchFamily="2" charset="0"/>
                  <a:cs typeface="Mongolian Baiti" panose="03000500000000000000" pitchFamily="66" charset="0"/>
                </a:rPr>
                <a:t> de Airtificial continúa al alza con 6,3 millones de euros en 2023, lo que representa un considerable aumento del 81% respecto a la cifra de 2022. Todas las unidades de negocio han registrado una evolución positiva con la </a:t>
              </a:r>
              <a:r>
                <a:rPr lang="es-ES" sz="1200" b="1">
                  <a:solidFill>
                    <a:srgbClr val="002060"/>
                  </a:solidFill>
                  <a:latin typeface="Montserrat" panose="00000500000000000000" pitchFamily="2" charset="0"/>
                  <a:cs typeface="Mongolian Baiti" panose="03000500000000000000" pitchFamily="66" charset="0"/>
                </a:rPr>
                <a:t>mejora de los márgenes y la contención exhaustiva de los gastos de explotación.</a:t>
              </a:r>
            </a:p>
          </p:txBody>
        </p:sp>
        <p:sp>
          <p:nvSpPr>
            <p:cNvPr id="32" name="íśľïďé">
              <a:extLst>
                <a:ext uri="{FF2B5EF4-FFF2-40B4-BE49-F238E27FC236}">
                  <a16:creationId xmlns:a16="http://schemas.microsoft.com/office/drawing/2014/main" id="{04BAAA7C-0717-F343-4D3E-309E0AB22A82}"/>
                </a:ext>
              </a:extLst>
            </p:cNvPr>
            <p:cNvSpPr txBox="1"/>
            <p:nvPr/>
          </p:nvSpPr>
          <p:spPr>
            <a:xfrm>
              <a:off x="2557514" y="3362115"/>
              <a:ext cx="556439" cy="556439"/>
            </a:xfrm>
            <a:prstGeom prst="roundRect">
              <a:avLst>
                <a:gd name="adj" fmla="val 50000"/>
              </a:avLst>
            </a:prstGeom>
            <a:solidFill>
              <a:srgbClr val="E22319"/>
            </a:solidFill>
          </p:spPr>
          <p:txBody>
            <a:bodyPr wrap="none" lIns="91440" tIns="45720" rIns="91440" bIns="45720" rtlCol="0" anchor="ctr" anchorCtr="0">
              <a:noAutofit/>
            </a:bodyPr>
            <a:lstStyle/>
            <a:p>
              <a:pPr algn="ctr"/>
              <a:r>
                <a:rPr kumimoji="1" lang="en-US" altLang="zh-CN" sz="2000" b="1">
                  <a:solidFill>
                    <a:srgbClr val="FFFFFF"/>
                  </a:solidFill>
                  <a:latin typeface="Montserrat" panose="00000500000000000000" pitchFamily="2" charset="0"/>
                </a:rPr>
                <a:t>01</a:t>
              </a:r>
              <a:endParaRPr kumimoji="1" lang="zh-CN" altLang="en-US" sz="2000" b="1">
                <a:solidFill>
                  <a:srgbClr val="FFFFFF"/>
                </a:solidFill>
                <a:latin typeface="Montserrat" panose="00000500000000000000" pitchFamily="2" charset="0"/>
              </a:endParaRPr>
            </a:p>
          </p:txBody>
        </p:sp>
      </p:grpSp>
      <p:sp>
        <p:nvSpPr>
          <p:cNvPr id="2" name="Título 4">
            <a:extLst>
              <a:ext uri="{FF2B5EF4-FFF2-40B4-BE49-F238E27FC236}">
                <a16:creationId xmlns:a16="http://schemas.microsoft.com/office/drawing/2014/main" id="{B66E4139-EDC1-685C-1B33-CDFE3BEBE15B}"/>
              </a:ext>
            </a:extLst>
          </p:cNvPr>
          <p:cNvSpPr txBox="1"/>
          <p:nvPr/>
        </p:nvSpPr>
        <p:spPr>
          <a:xfrm>
            <a:off x="322943" y="660298"/>
            <a:ext cx="7923646" cy="520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3500">
                <a:solidFill>
                  <a:srgbClr val="002060"/>
                </a:solidFill>
                <a:latin typeface="Montserrat" panose="00000500000000000000" pitchFamily="2" charset="0"/>
                <a:cs typeface="Arial" panose="020B0604020202020204" pitchFamily="34" charset="0"/>
              </a:rPr>
              <a:t>Resumen Ejecutivo</a:t>
            </a:r>
          </a:p>
        </p:txBody>
      </p:sp>
      <p:sp>
        <p:nvSpPr>
          <p:cNvPr id="33" name="Diagrama de flujo: conector 32" descr="El gráfico de barras en bloques geométricos">
            <a:extLst>
              <a:ext uri="{FF2B5EF4-FFF2-40B4-BE49-F238E27FC236}">
                <a16:creationId xmlns:a16="http://schemas.microsoft.com/office/drawing/2014/main" id="{80F430DF-1874-EA83-95F7-2D128BFB11E7}"/>
              </a:ext>
            </a:extLst>
          </p:cNvPr>
          <p:cNvSpPr/>
          <p:nvPr/>
        </p:nvSpPr>
        <p:spPr>
          <a:xfrm>
            <a:off x="2630720" y="1326194"/>
            <a:ext cx="1987315" cy="1979629"/>
          </a:xfrm>
          <a:prstGeom prst="flowChartConnector">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íśľïďé">
            <a:extLst>
              <a:ext uri="{FF2B5EF4-FFF2-40B4-BE49-F238E27FC236}">
                <a16:creationId xmlns:a16="http://schemas.microsoft.com/office/drawing/2014/main" id="{5FF33A88-F9C0-B754-6199-C04BFED3F5EC}"/>
              </a:ext>
            </a:extLst>
          </p:cNvPr>
          <p:cNvSpPr txBox="1"/>
          <p:nvPr/>
        </p:nvSpPr>
        <p:spPr>
          <a:xfrm>
            <a:off x="3726545" y="3015316"/>
            <a:ext cx="556439" cy="556439"/>
          </a:xfrm>
          <a:prstGeom prst="roundRect">
            <a:avLst>
              <a:gd name="adj" fmla="val 50000"/>
            </a:avLst>
          </a:prstGeom>
          <a:solidFill>
            <a:srgbClr val="002060"/>
          </a:solidFill>
        </p:spPr>
        <p:txBody>
          <a:bodyPr wrap="none" lIns="91440" tIns="45720" rIns="91440" bIns="45720" rtlCol="0" anchor="ctr" anchorCtr="0">
            <a:noAutofit/>
          </a:bodyPr>
          <a:lstStyle/>
          <a:p>
            <a:pPr algn="ctr"/>
            <a:r>
              <a:rPr kumimoji="1" lang="en-US" altLang="zh-CN" sz="2000" b="1">
                <a:solidFill>
                  <a:srgbClr val="FFFFFF"/>
                </a:solidFill>
                <a:latin typeface="Montserrat" panose="00000500000000000000" pitchFamily="2" charset="0"/>
              </a:rPr>
              <a:t>02</a:t>
            </a:r>
            <a:endParaRPr kumimoji="1" lang="zh-CN" altLang="en-US" sz="2000" b="1">
              <a:solidFill>
                <a:srgbClr val="FFFFFF"/>
              </a:solidFill>
              <a:latin typeface="Montserrat" panose="00000500000000000000" pitchFamily="2" charset="0"/>
            </a:endParaRPr>
          </a:p>
        </p:txBody>
      </p:sp>
      <p:sp>
        <p:nvSpPr>
          <p:cNvPr id="36" name="îṥļîdé">
            <a:extLst>
              <a:ext uri="{FF2B5EF4-FFF2-40B4-BE49-F238E27FC236}">
                <a16:creationId xmlns:a16="http://schemas.microsoft.com/office/drawing/2014/main" id="{67B78255-0CD6-6EA9-D213-DE462819F605}"/>
              </a:ext>
            </a:extLst>
          </p:cNvPr>
          <p:cNvSpPr/>
          <p:nvPr/>
        </p:nvSpPr>
        <p:spPr>
          <a:xfrm>
            <a:off x="2632478" y="3692853"/>
            <a:ext cx="2223032" cy="23083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p>
            <a:r>
              <a:rPr lang="es-ES" sz="1200" err="1">
                <a:solidFill>
                  <a:srgbClr val="002060"/>
                </a:solidFill>
                <a:latin typeface="Montserrat" panose="00000500000000000000" pitchFamily="2" charset="0"/>
                <a:cs typeface="Mongolian Baiti" panose="03000500000000000000" pitchFamily="66" charset="0"/>
              </a:rPr>
              <a:t>Airtificial</a:t>
            </a:r>
            <a:r>
              <a:rPr lang="es-ES" sz="1200">
                <a:solidFill>
                  <a:srgbClr val="002060"/>
                </a:solidFill>
                <a:latin typeface="Montserrat" panose="00000500000000000000" pitchFamily="2" charset="0"/>
                <a:cs typeface="Mongolian Baiti" panose="03000500000000000000" pitchFamily="66" charset="0"/>
              </a:rPr>
              <a:t> marca un hito histórico y registra, por primera vez, un </a:t>
            </a:r>
            <a:r>
              <a:rPr lang="es-ES" sz="1200" b="1">
                <a:solidFill>
                  <a:srgbClr val="002060"/>
                </a:solidFill>
                <a:latin typeface="Montserrat" panose="00000500000000000000" pitchFamily="2" charset="0"/>
                <a:cs typeface="Mongolian Baiti" panose="03000500000000000000" pitchFamily="66" charset="0"/>
              </a:rPr>
              <a:t>flujo de </a:t>
            </a:r>
          </a:p>
          <a:p>
            <a:r>
              <a:rPr lang="es-ES" sz="1200" b="1">
                <a:solidFill>
                  <a:srgbClr val="002060"/>
                </a:solidFill>
                <a:latin typeface="Montserrat" panose="00000500000000000000" pitchFamily="2" charset="0"/>
                <a:cs typeface="Mongolian Baiti" panose="03000500000000000000" pitchFamily="66" charset="0"/>
              </a:rPr>
              <a:t>caja operativo positivo,</a:t>
            </a:r>
            <a:r>
              <a:rPr lang="es-ES" sz="1200">
                <a:solidFill>
                  <a:srgbClr val="002060"/>
                </a:solidFill>
                <a:latin typeface="Montserrat" panose="00000500000000000000" pitchFamily="2" charset="0"/>
                <a:cs typeface="Mongolian Baiti" panose="03000500000000000000" pitchFamily="66" charset="0"/>
              </a:rPr>
              <a:t> de 2,5 millones de euros, y la mejora en más del 100% respecto a 2022. Este indicador pone de relieve el trabajo por asegurar la salud económica del Grupo con la conversión en efectivo del </a:t>
            </a:r>
            <a:r>
              <a:rPr lang="es-ES" sz="1200" b="1">
                <a:solidFill>
                  <a:srgbClr val="002060"/>
                </a:solidFill>
                <a:latin typeface="Montserrat" panose="00000500000000000000" pitchFamily="2" charset="0"/>
                <a:cs typeface="Mongolian Baiti" panose="03000500000000000000" pitchFamily="66" charset="0"/>
              </a:rPr>
              <a:t>EBITDA</a:t>
            </a:r>
            <a:r>
              <a:rPr lang="es-ES" sz="1200">
                <a:solidFill>
                  <a:srgbClr val="002060"/>
                </a:solidFill>
                <a:latin typeface="Montserrat" panose="00000500000000000000" pitchFamily="2" charset="0"/>
                <a:cs typeface="Mongolian Baiti" panose="03000500000000000000" pitchFamily="66" charset="0"/>
              </a:rPr>
              <a:t>.</a:t>
            </a:r>
          </a:p>
        </p:txBody>
      </p:sp>
      <p:sp>
        <p:nvSpPr>
          <p:cNvPr id="37" name="Diagrama de flujo: conector 36" descr="Mapa de mundo oscuro">
            <a:extLst>
              <a:ext uri="{FF2B5EF4-FFF2-40B4-BE49-F238E27FC236}">
                <a16:creationId xmlns:a16="http://schemas.microsoft.com/office/drawing/2014/main" id="{F940A6A3-C364-1415-C651-51E190B5FEF6}"/>
              </a:ext>
            </a:extLst>
          </p:cNvPr>
          <p:cNvSpPr/>
          <p:nvPr/>
        </p:nvSpPr>
        <p:spPr>
          <a:xfrm>
            <a:off x="9803958" y="1352258"/>
            <a:ext cx="1987315" cy="2013035"/>
          </a:xfrm>
          <a:prstGeom prst="flowChartConnector">
            <a:avLst/>
          </a:prstGeom>
          <a:blipFill dpi="0" rotWithShape="1">
            <a:blip r:embed="rId8" cstate="print">
              <a:extLst>
                <a:ext uri="{28A0092B-C50C-407E-A947-70E740481C1C}">
                  <a14:useLocalDpi xmlns:a14="http://schemas.microsoft.com/office/drawing/2010/main" val="0"/>
                </a:ext>
              </a:extLst>
            </a:blip>
            <a:srcRect/>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íśľïďé">
            <a:extLst>
              <a:ext uri="{FF2B5EF4-FFF2-40B4-BE49-F238E27FC236}">
                <a16:creationId xmlns:a16="http://schemas.microsoft.com/office/drawing/2014/main" id="{80F1A29D-48DC-3928-5354-6055FC6E69AC}"/>
              </a:ext>
            </a:extLst>
          </p:cNvPr>
          <p:cNvSpPr txBox="1"/>
          <p:nvPr/>
        </p:nvSpPr>
        <p:spPr>
          <a:xfrm>
            <a:off x="6055854" y="3015348"/>
            <a:ext cx="556439" cy="556439"/>
          </a:xfrm>
          <a:prstGeom prst="roundRect">
            <a:avLst>
              <a:gd name="adj" fmla="val 50000"/>
            </a:avLst>
          </a:prstGeom>
          <a:solidFill>
            <a:schemeClr val="accent1">
              <a:lumMod val="40000"/>
              <a:lumOff val="60000"/>
            </a:schemeClr>
          </a:solidFill>
        </p:spPr>
        <p:txBody>
          <a:bodyPr wrap="none" lIns="91440" tIns="45720" rIns="91440" bIns="45720" rtlCol="0" anchor="ctr" anchorCtr="0">
            <a:noAutofit/>
          </a:bodyPr>
          <a:lstStyle/>
          <a:p>
            <a:pPr algn="ctr"/>
            <a:r>
              <a:rPr kumimoji="1" lang="en-US" altLang="zh-CN" sz="2000" b="1">
                <a:solidFill>
                  <a:srgbClr val="FFFFFF"/>
                </a:solidFill>
                <a:latin typeface="Montserrat" panose="00000500000000000000" pitchFamily="2" charset="0"/>
              </a:rPr>
              <a:t>03</a:t>
            </a:r>
            <a:endParaRPr kumimoji="1" lang="zh-CN" altLang="en-US" sz="2000" b="1">
              <a:solidFill>
                <a:srgbClr val="FFFFFF"/>
              </a:solidFill>
              <a:latin typeface="Montserrat" panose="00000500000000000000" pitchFamily="2" charset="0"/>
            </a:endParaRPr>
          </a:p>
        </p:txBody>
      </p:sp>
      <p:sp>
        <p:nvSpPr>
          <p:cNvPr id="42" name="îṥļîdé">
            <a:extLst>
              <a:ext uri="{FF2B5EF4-FFF2-40B4-BE49-F238E27FC236}">
                <a16:creationId xmlns:a16="http://schemas.microsoft.com/office/drawing/2014/main" id="{3E238105-8A94-6997-E89D-4B96A40CEF42}"/>
              </a:ext>
            </a:extLst>
          </p:cNvPr>
          <p:cNvSpPr/>
          <p:nvPr/>
        </p:nvSpPr>
        <p:spPr>
          <a:xfrm>
            <a:off x="7252307" y="3718870"/>
            <a:ext cx="2421470" cy="28623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p>
            <a:r>
              <a:rPr lang="es-ES" sz="1200">
                <a:solidFill>
                  <a:srgbClr val="002060"/>
                </a:solidFill>
                <a:latin typeface="Montserrat" panose="00000500000000000000" pitchFamily="2" charset="0"/>
                <a:cs typeface="Mongolian Baiti" panose="03000500000000000000" pitchFamily="66" charset="0"/>
              </a:rPr>
              <a:t>El </a:t>
            </a:r>
            <a:r>
              <a:rPr lang="es-ES" sz="1200" b="1">
                <a:solidFill>
                  <a:srgbClr val="002060"/>
                </a:solidFill>
                <a:latin typeface="Montserrat" panose="00000500000000000000" pitchFamily="2" charset="0"/>
                <a:cs typeface="Mongolian Baiti" panose="03000500000000000000" pitchFamily="66" charset="0"/>
              </a:rPr>
              <a:t>resultado neto ha vuelto </a:t>
            </a:r>
            <a:r>
              <a:rPr lang="es-ES" sz="1200">
                <a:solidFill>
                  <a:srgbClr val="002060"/>
                </a:solidFill>
                <a:latin typeface="Montserrat" panose="00000500000000000000" pitchFamily="2" charset="0"/>
                <a:cs typeface="Mongolian Baiti" panose="03000500000000000000" pitchFamily="66" charset="0"/>
              </a:rPr>
              <a:t>a mejorar, rebajando las pérdidas casi a la mitad y confirmando el cambio de tendencia hacia el </a:t>
            </a:r>
            <a:r>
              <a:rPr lang="es-ES" sz="1200" i="1">
                <a:solidFill>
                  <a:srgbClr val="002060"/>
                </a:solidFill>
                <a:latin typeface="Montserrat" panose="00000500000000000000" pitchFamily="2" charset="0"/>
                <a:cs typeface="Mongolian Baiti" panose="03000500000000000000" pitchFamily="66" charset="0"/>
              </a:rPr>
              <a:t>break </a:t>
            </a:r>
            <a:r>
              <a:rPr lang="es-ES" sz="1200" i="1" err="1">
                <a:solidFill>
                  <a:srgbClr val="002060"/>
                </a:solidFill>
                <a:latin typeface="Montserrat" panose="00000500000000000000" pitchFamily="2" charset="0"/>
                <a:cs typeface="Mongolian Baiti" panose="03000500000000000000" pitchFamily="66" charset="0"/>
              </a:rPr>
              <a:t>even</a:t>
            </a:r>
            <a:r>
              <a:rPr lang="es-ES" sz="1200">
                <a:solidFill>
                  <a:srgbClr val="002060"/>
                </a:solidFill>
                <a:latin typeface="Montserrat" panose="00000500000000000000" pitchFamily="2" charset="0"/>
                <a:cs typeface="Mongolian Baiti" panose="03000500000000000000" pitchFamily="66" charset="0"/>
              </a:rPr>
              <a:t>. </a:t>
            </a:r>
            <a:r>
              <a:rPr lang="es-ES" sz="1200" err="1">
                <a:solidFill>
                  <a:srgbClr val="002060"/>
                </a:solidFill>
                <a:latin typeface="Montserrat" panose="00000500000000000000" pitchFamily="2" charset="0"/>
                <a:cs typeface="Mongolian Baiti" panose="03000500000000000000" pitchFamily="66" charset="0"/>
              </a:rPr>
              <a:t>Airtificial</a:t>
            </a:r>
            <a:r>
              <a:rPr lang="es-ES" sz="1200">
                <a:solidFill>
                  <a:srgbClr val="002060"/>
                </a:solidFill>
                <a:latin typeface="Montserrat" panose="00000500000000000000" pitchFamily="2" charset="0"/>
                <a:cs typeface="Mongolian Baiti" panose="03000500000000000000" pitchFamily="66" charset="0"/>
              </a:rPr>
              <a:t> ha cerrado el año con un resultado neto de 4,3 millones de pérdidas frente a los casi 7,4 del año anterior, gracias a la mejora del </a:t>
            </a:r>
            <a:r>
              <a:rPr lang="es-ES" sz="1200" b="1">
                <a:solidFill>
                  <a:srgbClr val="002060"/>
                </a:solidFill>
                <a:latin typeface="Montserrat" panose="00000500000000000000" pitchFamily="2" charset="0"/>
                <a:cs typeface="Mongolian Baiti" panose="03000500000000000000" pitchFamily="66" charset="0"/>
              </a:rPr>
              <a:t>resultado de explotación </a:t>
            </a:r>
            <a:r>
              <a:rPr lang="es-ES" sz="1200">
                <a:solidFill>
                  <a:srgbClr val="002060"/>
                </a:solidFill>
                <a:latin typeface="Montserrat" panose="00000500000000000000" pitchFamily="2" charset="0"/>
                <a:cs typeface="Mongolian Baiti" panose="03000500000000000000" pitchFamily="66" charset="0"/>
              </a:rPr>
              <a:t>(el mejor de su historia) y un menor impacto del deterioro de activos financieros no corrientes.</a:t>
            </a:r>
          </a:p>
        </p:txBody>
      </p:sp>
      <p:sp>
        <p:nvSpPr>
          <p:cNvPr id="44" name="íśľïďé">
            <a:extLst>
              <a:ext uri="{FF2B5EF4-FFF2-40B4-BE49-F238E27FC236}">
                <a16:creationId xmlns:a16="http://schemas.microsoft.com/office/drawing/2014/main" id="{313247E0-B97D-C627-FA78-E5241F536038}"/>
              </a:ext>
            </a:extLst>
          </p:cNvPr>
          <p:cNvSpPr txBox="1"/>
          <p:nvPr/>
        </p:nvSpPr>
        <p:spPr>
          <a:xfrm>
            <a:off x="8388430" y="3048720"/>
            <a:ext cx="556439" cy="556439"/>
          </a:xfrm>
          <a:prstGeom prst="roundRect">
            <a:avLst>
              <a:gd name="adj" fmla="val 50000"/>
            </a:avLst>
          </a:prstGeom>
          <a:solidFill>
            <a:schemeClr val="bg2">
              <a:lumMod val="75000"/>
            </a:schemeClr>
          </a:solidFill>
        </p:spPr>
        <p:txBody>
          <a:bodyPr wrap="none" lIns="91440" tIns="45720" rIns="91440" bIns="45720" rtlCol="0" anchor="ctr" anchorCtr="0">
            <a:noAutofit/>
          </a:bodyPr>
          <a:lstStyle/>
          <a:p>
            <a:pPr algn="ctr"/>
            <a:r>
              <a:rPr kumimoji="1" lang="en-US" altLang="zh-CN" sz="2000" b="1">
                <a:solidFill>
                  <a:srgbClr val="FFFFFF"/>
                </a:solidFill>
                <a:latin typeface="Montserrat" panose="00000500000000000000" pitchFamily="2" charset="0"/>
              </a:rPr>
              <a:t>04</a:t>
            </a:r>
            <a:endParaRPr kumimoji="1" lang="zh-CN" altLang="en-US" sz="2000" b="1">
              <a:solidFill>
                <a:srgbClr val="FFFFFF"/>
              </a:solidFill>
              <a:latin typeface="Montserrat" panose="00000500000000000000" pitchFamily="2" charset="0"/>
            </a:endParaRPr>
          </a:p>
        </p:txBody>
      </p:sp>
      <p:sp>
        <p:nvSpPr>
          <p:cNvPr id="45" name="îṥļîdé">
            <a:extLst>
              <a:ext uri="{FF2B5EF4-FFF2-40B4-BE49-F238E27FC236}">
                <a16:creationId xmlns:a16="http://schemas.microsoft.com/office/drawing/2014/main" id="{EC4309E3-70B9-10AE-F940-163E724B2846}"/>
              </a:ext>
            </a:extLst>
          </p:cNvPr>
          <p:cNvSpPr/>
          <p:nvPr/>
        </p:nvSpPr>
        <p:spPr>
          <a:xfrm>
            <a:off x="9803958" y="3709634"/>
            <a:ext cx="2103823" cy="24929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p>
            <a:r>
              <a:rPr lang="es-ES" sz="1200">
                <a:solidFill>
                  <a:srgbClr val="002060"/>
                </a:solidFill>
                <a:latin typeface="Montserrat" panose="00000500000000000000" pitchFamily="2" charset="0"/>
                <a:cs typeface="Mongolian Baiti" panose="03000500000000000000" pitchFamily="66" charset="0"/>
              </a:rPr>
              <a:t>La </a:t>
            </a:r>
            <a:r>
              <a:rPr lang="es-ES" sz="1200" b="1">
                <a:solidFill>
                  <a:srgbClr val="002060"/>
                </a:solidFill>
                <a:latin typeface="Montserrat" panose="00000500000000000000" pitchFamily="2" charset="0"/>
                <a:cs typeface="Mongolian Baiti" panose="03000500000000000000" pitchFamily="66" charset="0"/>
              </a:rPr>
              <a:t>diversificación</a:t>
            </a:r>
            <a:r>
              <a:rPr lang="es-ES" sz="1200">
                <a:solidFill>
                  <a:srgbClr val="002060"/>
                </a:solidFill>
                <a:latin typeface="Montserrat" panose="00000500000000000000" pitchFamily="2" charset="0"/>
                <a:cs typeface="Mongolian Baiti" panose="03000500000000000000" pitchFamily="66" charset="0"/>
              </a:rPr>
              <a:t> del negocio continúa dando sus frutos con la firma y entrega de proyectos en sectores y mercados estratégicos de gran crecimiento. La </a:t>
            </a:r>
            <a:r>
              <a:rPr lang="es-ES" sz="1200" b="1">
                <a:solidFill>
                  <a:srgbClr val="002060"/>
                </a:solidFill>
                <a:latin typeface="Montserrat" panose="00000500000000000000" pitchFamily="2" charset="0"/>
                <a:cs typeface="Mongolian Baiti" panose="03000500000000000000" pitchFamily="66" charset="0"/>
              </a:rPr>
              <a:t>cartera</a:t>
            </a:r>
            <a:r>
              <a:rPr lang="es-ES" sz="1200">
                <a:solidFill>
                  <a:srgbClr val="002060"/>
                </a:solidFill>
                <a:latin typeface="Montserrat" panose="00000500000000000000" pitchFamily="2" charset="0"/>
                <a:cs typeface="Mongolian Baiti" panose="03000500000000000000" pitchFamily="66" charset="0"/>
              </a:rPr>
              <a:t>, con proyectos de referencia y alto valor añadido, se sitúa en los 177 millones de euros, un 2% mayor que la de 2022.</a:t>
            </a:r>
          </a:p>
        </p:txBody>
      </p:sp>
      <p:sp>
        <p:nvSpPr>
          <p:cNvPr id="52" name="íśľïďé">
            <a:extLst>
              <a:ext uri="{FF2B5EF4-FFF2-40B4-BE49-F238E27FC236}">
                <a16:creationId xmlns:a16="http://schemas.microsoft.com/office/drawing/2014/main" id="{FCC1FDDC-0403-6F5A-07A8-64AA5E5E3425}"/>
              </a:ext>
            </a:extLst>
          </p:cNvPr>
          <p:cNvSpPr txBox="1"/>
          <p:nvPr/>
        </p:nvSpPr>
        <p:spPr>
          <a:xfrm>
            <a:off x="10881490" y="3031611"/>
            <a:ext cx="556439" cy="556439"/>
          </a:xfrm>
          <a:prstGeom prst="roundRect">
            <a:avLst>
              <a:gd name="adj" fmla="val 50000"/>
            </a:avLst>
          </a:prstGeom>
          <a:solidFill>
            <a:srgbClr val="E22319"/>
          </a:solidFill>
        </p:spPr>
        <p:txBody>
          <a:bodyPr wrap="none" lIns="91440" tIns="45720" rIns="91440" bIns="45720" rtlCol="0" anchor="ctr" anchorCtr="0">
            <a:noAutofit/>
          </a:bodyPr>
          <a:lstStyle/>
          <a:p>
            <a:pPr algn="ctr"/>
            <a:r>
              <a:rPr kumimoji="1" lang="en-US" altLang="zh-CN" sz="2000" b="1">
                <a:solidFill>
                  <a:srgbClr val="FFFFFF"/>
                </a:solidFill>
                <a:latin typeface="Montserrat" panose="00000500000000000000" pitchFamily="2" charset="0"/>
              </a:rPr>
              <a:t>05</a:t>
            </a:r>
            <a:endParaRPr kumimoji="1" lang="zh-CN" altLang="en-US" sz="2000" b="1">
              <a:solidFill>
                <a:srgbClr val="FFFFFF"/>
              </a:solidFill>
              <a:latin typeface="Montserrat" panose="00000500000000000000" pitchFamily="2" charset="0"/>
            </a:endParaRPr>
          </a:p>
        </p:txBody>
      </p:sp>
      <p:sp>
        <p:nvSpPr>
          <p:cNvPr id="53" name="îṥļîdé">
            <a:extLst>
              <a:ext uri="{FF2B5EF4-FFF2-40B4-BE49-F238E27FC236}">
                <a16:creationId xmlns:a16="http://schemas.microsoft.com/office/drawing/2014/main" id="{4297BE64-3EF4-0D63-4D24-82E76A42B134}"/>
              </a:ext>
            </a:extLst>
          </p:cNvPr>
          <p:cNvSpPr/>
          <p:nvPr/>
        </p:nvSpPr>
        <p:spPr>
          <a:xfrm>
            <a:off x="4917089" y="3718870"/>
            <a:ext cx="2223032" cy="23083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p>
            <a:r>
              <a:rPr lang="es-ES" sz="1200">
                <a:solidFill>
                  <a:srgbClr val="002060"/>
                </a:solidFill>
                <a:latin typeface="Montserrat" panose="00000500000000000000" pitchFamily="2" charset="0"/>
                <a:cs typeface="Mongolian Baiti" panose="03000500000000000000" pitchFamily="66" charset="0"/>
              </a:rPr>
              <a:t>La </a:t>
            </a:r>
            <a:r>
              <a:rPr lang="es-ES" sz="1200" b="1">
                <a:solidFill>
                  <a:srgbClr val="002060"/>
                </a:solidFill>
                <a:latin typeface="Montserrat" panose="00000500000000000000" pitchFamily="2" charset="0"/>
                <a:cs typeface="Mongolian Baiti" panose="03000500000000000000" pitchFamily="66" charset="0"/>
              </a:rPr>
              <a:t>facturación</a:t>
            </a:r>
            <a:r>
              <a:rPr lang="es-ES" sz="1200">
                <a:solidFill>
                  <a:srgbClr val="002060"/>
                </a:solidFill>
                <a:latin typeface="Montserrat" panose="00000500000000000000" pitchFamily="2" charset="0"/>
                <a:cs typeface="Mongolian Baiti" panose="03000500000000000000" pitchFamily="66" charset="0"/>
              </a:rPr>
              <a:t> se elevó por encima de 100 millones de euros, un 9% más, gracias al incremento del negocio de </a:t>
            </a:r>
            <a:r>
              <a:rPr lang="es-ES" sz="1200" err="1">
                <a:solidFill>
                  <a:srgbClr val="002060"/>
                </a:solidFill>
                <a:latin typeface="Montserrat" panose="00000500000000000000" pitchFamily="2" charset="0"/>
                <a:cs typeface="Mongolian Baiti" panose="03000500000000000000" pitchFamily="66" charset="0"/>
              </a:rPr>
              <a:t>Intelligent</a:t>
            </a:r>
            <a:r>
              <a:rPr lang="es-ES" sz="1200">
                <a:solidFill>
                  <a:srgbClr val="002060"/>
                </a:solidFill>
                <a:latin typeface="Montserrat" panose="00000500000000000000" pitchFamily="2" charset="0"/>
                <a:cs typeface="Mongolian Baiti" panose="03000500000000000000" pitchFamily="66" charset="0"/>
              </a:rPr>
              <a:t> Robots y de </a:t>
            </a:r>
            <a:r>
              <a:rPr lang="es-ES" sz="1200" err="1">
                <a:solidFill>
                  <a:srgbClr val="002060"/>
                </a:solidFill>
                <a:latin typeface="Montserrat" panose="00000500000000000000" pitchFamily="2" charset="0"/>
                <a:cs typeface="Mongolian Baiti" panose="03000500000000000000" pitchFamily="66" charset="0"/>
              </a:rPr>
              <a:t>Aerospace</a:t>
            </a:r>
            <a:r>
              <a:rPr lang="es-ES" sz="1200">
                <a:solidFill>
                  <a:srgbClr val="002060"/>
                </a:solidFill>
                <a:latin typeface="Montserrat" panose="00000500000000000000" pitchFamily="2" charset="0"/>
                <a:cs typeface="Mongolian Baiti" panose="03000500000000000000" pitchFamily="66" charset="0"/>
              </a:rPr>
              <a:t> &amp; Defense en proyectos estratégicos en sectores de alto potencial de crecimiento, como la electrificación de la automoción y defensa. </a:t>
            </a:r>
          </a:p>
        </p:txBody>
      </p:sp>
    </p:spTree>
    <p:custDataLst>
      <p:tags r:id="rId1"/>
    </p:custDataLst>
    <p:extLst>
      <p:ext uri="{BB962C8B-B14F-4D97-AF65-F5344CB8AC3E}">
        <p14:creationId xmlns:p14="http://schemas.microsoft.com/office/powerpoint/2010/main" val="4009406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ítulo 4">
            <a:extLst>
              <a:ext uri="{FF2B5EF4-FFF2-40B4-BE49-F238E27FC236}">
                <a16:creationId xmlns:a16="http://schemas.microsoft.com/office/drawing/2014/main" id="{D07A76FC-4F7E-430E-8284-673EC29C32B7}"/>
              </a:ext>
            </a:extLst>
          </p:cNvPr>
          <p:cNvSpPr txBox="1"/>
          <p:nvPr/>
        </p:nvSpPr>
        <p:spPr>
          <a:xfrm>
            <a:off x="357689" y="648265"/>
            <a:ext cx="10771521"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3500">
                <a:solidFill>
                  <a:srgbClr val="002060"/>
                </a:solidFill>
                <a:latin typeface="Montserrat" panose="00000500000000000000" pitchFamily="2" charset="0"/>
                <a:cs typeface="Arial" panose="020B0604020202020204" pitchFamily="34" charset="0"/>
              </a:rPr>
              <a:t>Cumplimiento de la estrategia de Airtificial</a:t>
            </a:r>
          </a:p>
        </p:txBody>
      </p:sp>
      <p:sp>
        <p:nvSpPr>
          <p:cNvPr id="2" name="Gráfico 58">
            <a:extLst>
              <a:ext uri="{FF2B5EF4-FFF2-40B4-BE49-F238E27FC236}">
                <a16:creationId xmlns:a16="http://schemas.microsoft.com/office/drawing/2014/main" id="{4C3B762C-10FA-B7E7-E2D4-8D4683CBC209}"/>
              </a:ext>
            </a:extLst>
          </p:cNvPr>
          <p:cNvSpPr/>
          <p:nvPr/>
        </p:nvSpPr>
        <p:spPr>
          <a:xfrm>
            <a:off x="1971110" y="3241909"/>
            <a:ext cx="889690" cy="889690"/>
          </a:xfrm>
          <a:custGeom>
            <a:avLst/>
            <a:gdLst>
              <a:gd name="connsiteX0" fmla="*/ 285424 w 570831"/>
              <a:gd name="connsiteY0" fmla="*/ 0 h 570831"/>
              <a:gd name="connsiteX1" fmla="*/ 0 w 570831"/>
              <a:gd name="connsiteY1" fmla="*/ 285407 h 570831"/>
              <a:gd name="connsiteX2" fmla="*/ 285424 w 570831"/>
              <a:gd name="connsiteY2" fmla="*/ 570831 h 570831"/>
              <a:gd name="connsiteX3" fmla="*/ 570831 w 570831"/>
              <a:gd name="connsiteY3" fmla="*/ 285407 h 570831"/>
              <a:gd name="connsiteX4" fmla="*/ 285424 w 570831"/>
              <a:gd name="connsiteY4" fmla="*/ 0 h 570831"/>
              <a:gd name="connsiteX5" fmla="*/ 71354 w 570831"/>
              <a:gd name="connsiteY5" fmla="*/ 285407 h 570831"/>
              <a:gd name="connsiteX6" fmla="*/ 139308 w 570831"/>
              <a:gd name="connsiteY6" fmla="*/ 129407 h 570831"/>
              <a:gd name="connsiteX7" fmla="*/ 142708 w 570831"/>
              <a:gd name="connsiteY7" fmla="*/ 160529 h 570831"/>
              <a:gd name="connsiteX8" fmla="*/ 142464 w 570831"/>
              <a:gd name="connsiteY8" fmla="*/ 182931 h 570831"/>
              <a:gd name="connsiteX9" fmla="*/ 170040 w 570831"/>
              <a:gd name="connsiteY9" fmla="*/ 273970 h 570831"/>
              <a:gd name="connsiteX10" fmla="*/ 187548 w 570831"/>
              <a:gd name="connsiteY10" fmla="*/ 301111 h 570831"/>
              <a:gd name="connsiteX11" fmla="*/ 231604 w 570831"/>
              <a:gd name="connsiteY11" fmla="*/ 351996 h 570831"/>
              <a:gd name="connsiteX12" fmla="*/ 238851 w 570831"/>
              <a:gd name="connsiteY12" fmla="*/ 405965 h 570831"/>
              <a:gd name="connsiteX13" fmla="*/ 270887 w 570831"/>
              <a:gd name="connsiteY13" fmla="*/ 464741 h 570831"/>
              <a:gd name="connsiteX14" fmla="*/ 281687 w 570831"/>
              <a:gd name="connsiteY14" fmla="*/ 477371 h 570831"/>
              <a:gd name="connsiteX15" fmla="*/ 278031 w 570831"/>
              <a:gd name="connsiteY15" fmla="*/ 499103 h 570831"/>
              <a:gd name="connsiteX16" fmla="*/ 71354 w 570831"/>
              <a:gd name="connsiteY16" fmla="*/ 285407 h 570831"/>
              <a:gd name="connsiteX17" fmla="*/ 460736 w 570831"/>
              <a:gd name="connsiteY17" fmla="*/ 407868 h 570831"/>
              <a:gd name="connsiteX18" fmla="*/ 410040 w 570831"/>
              <a:gd name="connsiteY18" fmla="*/ 359609 h 570831"/>
              <a:gd name="connsiteX19" fmla="*/ 377133 w 570831"/>
              <a:gd name="connsiteY19" fmla="*/ 336405 h 570831"/>
              <a:gd name="connsiteX20" fmla="*/ 317973 w 570831"/>
              <a:gd name="connsiteY20" fmla="*/ 305136 h 570831"/>
              <a:gd name="connsiteX21" fmla="*/ 300274 w 570831"/>
              <a:gd name="connsiteY21" fmla="*/ 307853 h 570831"/>
              <a:gd name="connsiteX22" fmla="*/ 274213 w 570831"/>
              <a:gd name="connsiteY22" fmla="*/ 283604 h 570831"/>
              <a:gd name="connsiteX23" fmla="*/ 299072 w 570831"/>
              <a:gd name="connsiteY23" fmla="*/ 282698 h 570831"/>
              <a:gd name="connsiteX24" fmla="*/ 321092 w 570831"/>
              <a:gd name="connsiteY24" fmla="*/ 249739 h 570831"/>
              <a:gd name="connsiteX25" fmla="*/ 362883 w 570831"/>
              <a:gd name="connsiteY25" fmla="*/ 226134 h 570831"/>
              <a:gd name="connsiteX26" fmla="*/ 418803 w 570831"/>
              <a:gd name="connsiteY26" fmla="*/ 177932 h 570831"/>
              <a:gd name="connsiteX27" fmla="*/ 387829 w 570831"/>
              <a:gd name="connsiteY27" fmla="*/ 125027 h 570831"/>
              <a:gd name="connsiteX28" fmla="*/ 395579 w 570831"/>
              <a:gd name="connsiteY28" fmla="*/ 102221 h 570831"/>
              <a:gd name="connsiteX29" fmla="*/ 499476 w 570831"/>
              <a:gd name="connsiteY29" fmla="*/ 285407 h 570831"/>
              <a:gd name="connsiteX30" fmla="*/ 460736 w 570831"/>
              <a:gd name="connsiteY30" fmla="*/ 407868 h 57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0831" h="570831">
                <a:moveTo>
                  <a:pt x="285424" y="0"/>
                </a:moveTo>
                <a:cubicBezTo>
                  <a:pt x="128046" y="0"/>
                  <a:pt x="0" y="128027"/>
                  <a:pt x="0" y="285407"/>
                </a:cubicBezTo>
                <a:cubicBezTo>
                  <a:pt x="0" y="442785"/>
                  <a:pt x="128046" y="570831"/>
                  <a:pt x="285424" y="570831"/>
                </a:cubicBezTo>
                <a:cubicBezTo>
                  <a:pt x="442802" y="570831"/>
                  <a:pt x="570831" y="442785"/>
                  <a:pt x="570831" y="285407"/>
                </a:cubicBezTo>
                <a:cubicBezTo>
                  <a:pt x="570831" y="128027"/>
                  <a:pt x="442802" y="0"/>
                  <a:pt x="285424" y="0"/>
                </a:cubicBezTo>
                <a:close/>
                <a:moveTo>
                  <a:pt x="71354" y="285407"/>
                </a:moveTo>
                <a:cubicBezTo>
                  <a:pt x="71354" y="223878"/>
                  <a:pt x="97602" y="168490"/>
                  <a:pt x="139308" y="129407"/>
                </a:cubicBezTo>
                <a:cubicBezTo>
                  <a:pt x="140974" y="135073"/>
                  <a:pt x="142708" y="144679"/>
                  <a:pt x="142708" y="160529"/>
                </a:cubicBezTo>
                <a:cubicBezTo>
                  <a:pt x="142708" y="168995"/>
                  <a:pt x="142586" y="176381"/>
                  <a:pt x="142464" y="182931"/>
                </a:cubicBezTo>
                <a:cubicBezTo>
                  <a:pt x="141837" y="219149"/>
                  <a:pt x="141419" y="243067"/>
                  <a:pt x="170040" y="273970"/>
                </a:cubicBezTo>
                <a:cubicBezTo>
                  <a:pt x="176486" y="280939"/>
                  <a:pt x="181851" y="290729"/>
                  <a:pt x="187548" y="301111"/>
                </a:cubicBezTo>
                <a:cubicBezTo>
                  <a:pt x="197773" y="319751"/>
                  <a:pt x="209271" y="340725"/>
                  <a:pt x="231604" y="351996"/>
                </a:cubicBezTo>
                <a:cubicBezTo>
                  <a:pt x="234164" y="357519"/>
                  <a:pt x="238851" y="374138"/>
                  <a:pt x="238851" y="405965"/>
                </a:cubicBezTo>
                <a:cubicBezTo>
                  <a:pt x="238851" y="428420"/>
                  <a:pt x="254407" y="446066"/>
                  <a:pt x="270887" y="464741"/>
                </a:cubicBezTo>
                <a:cubicBezTo>
                  <a:pt x="274214" y="468504"/>
                  <a:pt x="278726" y="473626"/>
                  <a:pt x="281687" y="477371"/>
                </a:cubicBezTo>
                <a:cubicBezTo>
                  <a:pt x="280956" y="482806"/>
                  <a:pt x="279621" y="490606"/>
                  <a:pt x="278031" y="499103"/>
                </a:cubicBezTo>
                <a:cubicBezTo>
                  <a:pt x="163429" y="495162"/>
                  <a:pt x="71354" y="400954"/>
                  <a:pt x="71354" y="285407"/>
                </a:cubicBezTo>
                <a:close/>
                <a:moveTo>
                  <a:pt x="460736" y="407868"/>
                </a:moveTo>
                <a:cubicBezTo>
                  <a:pt x="457086" y="380477"/>
                  <a:pt x="438333" y="361615"/>
                  <a:pt x="410040" y="359609"/>
                </a:cubicBezTo>
                <a:cubicBezTo>
                  <a:pt x="402671" y="355725"/>
                  <a:pt x="386888" y="343792"/>
                  <a:pt x="377133" y="336405"/>
                </a:cubicBezTo>
                <a:cubicBezTo>
                  <a:pt x="350480" y="316250"/>
                  <a:pt x="335794" y="305136"/>
                  <a:pt x="317973" y="305136"/>
                </a:cubicBezTo>
                <a:cubicBezTo>
                  <a:pt x="311511" y="305136"/>
                  <a:pt x="305588" y="306181"/>
                  <a:pt x="300274" y="307853"/>
                </a:cubicBezTo>
                <a:cubicBezTo>
                  <a:pt x="290623" y="299230"/>
                  <a:pt x="281269" y="290555"/>
                  <a:pt x="274213" y="283604"/>
                </a:cubicBezTo>
                <a:cubicBezTo>
                  <a:pt x="282192" y="286269"/>
                  <a:pt x="291007" y="286060"/>
                  <a:pt x="299072" y="282698"/>
                </a:cubicBezTo>
                <a:cubicBezTo>
                  <a:pt x="312399" y="277176"/>
                  <a:pt x="321092" y="264163"/>
                  <a:pt x="321092" y="249739"/>
                </a:cubicBezTo>
                <a:cubicBezTo>
                  <a:pt x="321092" y="240123"/>
                  <a:pt x="325220" y="234653"/>
                  <a:pt x="362883" y="226134"/>
                </a:cubicBezTo>
                <a:cubicBezTo>
                  <a:pt x="382429" y="221710"/>
                  <a:pt x="418803" y="213487"/>
                  <a:pt x="418803" y="177932"/>
                </a:cubicBezTo>
                <a:cubicBezTo>
                  <a:pt x="418803" y="153753"/>
                  <a:pt x="402236" y="137308"/>
                  <a:pt x="387829" y="125027"/>
                </a:cubicBezTo>
                <a:cubicBezTo>
                  <a:pt x="391620" y="119328"/>
                  <a:pt x="394122" y="111395"/>
                  <a:pt x="395579" y="102221"/>
                </a:cubicBezTo>
                <a:cubicBezTo>
                  <a:pt x="457707" y="139727"/>
                  <a:pt x="499476" y="207695"/>
                  <a:pt x="499476" y="285407"/>
                </a:cubicBezTo>
                <a:cubicBezTo>
                  <a:pt x="499476" y="330951"/>
                  <a:pt x="485072" y="373130"/>
                  <a:pt x="460736" y="407868"/>
                </a:cubicBezTo>
                <a:close/>
              </a:path>
            </a:pathLst>
          </a:custGeom>
          <a:solidFill>
            <a:schemeClr val="accent1">
              <a:lumMod val="50000"/>
            </a:schemeClr>
          </a:solidFill>
          <a:ln w="3175" cap="flat">
            <a:solidFill>
              <a:schemeClr val="tx1"/>
            </a:solidFill>
            <a:prstDash val="solid"/>
            <a:miter/>
          </a:ln>
        </p:spPr>
        <p:txBody>
          <a:bodyPr rtlCol="0" anchor="ctr"/>
          <a:lstStyle/>
          <a:p>
            <a:endParaRPr lang="es-MX"/>
          </a:p>
        </p:txBody>
      </p:sp>
      <p:grpSp>
        <p:nvGrpSpPr>
          <p:cNvPr id="7" name="Grupo 6">
            <a:extLst>
              <a:ext uri="{FF2B5EF4-FFF2-40B4-BE49-F238E27FC236}">
                <a16:creationId xmlns:a16="http://schemas.microsoft.com/office/drawing/2014/main" id="{105FC84C-6FB7-55C7-67BF-5C16FFD03903}"/>
              </a:ext>
            </a:extLst>
          </p:cNvPr>
          <p:cNvGrpSpPr/>
          <p:nvPr/>
        </p:nvGrpSpPr>
        <p:grpSpPr>
          <a:xfrm>
            <a:off x="3899937" y="1783823"/>
            <a:ext cx="846314" cy="848012"/>
            <a:chOff x="7450315" y="1374142"/>
            <a:chExt cx="846314" cy="848012"/>
          </a:xfrm>
        </p:grpSpPr>
        <p:sp>
          <p:nvSpPr>
            <p:cNvPr id="4" name="Freeform 582">
              <a:extLst>
                <a:ext uri="{FF2B5EF4-FFF2-40B4-BE49-F238E27FC236}">
                  <a16:creationId xmlns:a16="http://schemas.microsoft.com/office/drawing/2014/main" id="{948A03DF-576A-59B3-615C-7A58190FD829}"/>
                </a:ext>
              </a:extLst>
            </p:cNvPr>
            <p:cNvSpPr/>
            <p:nvPr/>
          </p:nvSpPr>
          <p:spPr>
            <a:xfrm>
              <a:off x="7450315" y="1374142"/>
              <a:ext cx="846314" cy="848012"/>
            </a:xfrm>
            <a:custGeom>
              <a:avLst/>
              <a:gdLst/>
              <a:ahLst/>
              <a:cxnLst>
                <a:cxn ang="3cd4">
                  <a:pos x="hc" y="t"/>
                </a:cxn>
                <a:cxn ang="cd2">
                  <a:pos x="l" y="vc"/>
                </a:cxn>
                <a:cxn ang="cd4">
                  <a:pos x="hc" y="b"/>
                </a:cxn>
                <a:cxn ang="0">
                  <a:pos x="r" y="vc"/>
                </a:cxn>
              </a:cxnLst>
              <a:rect l="l" t="t" r="r" b="b"/>
              <a:pathLst>
                <a:path w="998" h="1000">
                  <a:moveTo>
                    <a:pt x="620" y="537"/>
                  </a:moveTo>
                  <a:lnTo>
                    <a:pt x="454" y="674"/>
                  </a:lnTo>
                  <a:lnTo>
                    <a:pt x="407" y="627"/>
                  </a:lnTo>
                  <a:lnTo>
                    <a:pt x="518" y="516"/>
                  </a:lnTo>
                  <a:cubicBezTo>
                    <a:pt x="528" y="506"/>
                    <a:pt x="528" y="491"/>
                    <a:pt x="518" y="481"/>
                  </a:cubicBezTo>
                  <a:cubicBezTo>
                    <a:pt x="509" y="472"/>
                    <a:pt x="494" y="472"/>
                    <a:pt x="484" y="481"/>
                  </a:cubicBezTo>
                  <a:lnTo>
                    <a:pt x="373" y="593"/>
                  </a:lnTo>
                  <a:lnTo>
                    <a:pt x="324" y="544"/>
                  </a:lnTo>
                  <a:lnTo>
                    <a:pt x="482" y="357"/>
                  </a:lnTo>
                  <a:cubicBezTo>
                    <a:pt x="596" y="223"/>
                    <a:pt x="749" y="124"/>
                    <a:pt x="937" y="62"/>
                  </a:cubicBezTo>
                  <a:cubicBezTo>
                    <a:pt x="876" y="254"/>
                    <a:pt x="770" y="414"/>
                    <a:pt x="620" y="537"/>
                  </a:cubicBezTo>
                  <a:close/>
                  <a:moveTo>
                    <a:pt x="502" y="805"/>
                  </a:moveTo>
                  <a:lnTo>
                    <a:pt x="471" y="837"/>
                  </a:lnTo>
                  <a:lnTo>
                    <a:pt x="485" y="711"/>
                  </a:lnTo>
                  <a:lnTo>
                    <a:pt x="551" y="657"/>
                  </a:lnTo>
                  <a:close/>
                  <a:moveTo>
                    <a:pt x="308" y="774"/>
                  </a:moveTo>
                  <a:cubicBezTo>
                    <a:pt x="305" y="783"/>
                    <a:pt x="299" y="791"/>
                    <a:pt x="293" y="798"/>
                  </a:cubicBezTo>
                  <a:cubicBezTo>
                    <a:pt x="279" y="812"/>
                    <a:pt x="231" y="848"/>
                    <a:pt x="176" y="881"/>
                  </a:cubicBezTo>
                  <a:cubicBezTo>
                    <a:pt x="117" y="916"/>
                    <a:pt x="85" y="927"/>
                    <a:pt x="70" y="930"/>
                  </a:cubicBezTo>
                  <a:cubicBezTo>
                    <a:pt x="74" y="915"/>
                    <a:pt x="85" y="884"/>
                    <a:pt x="121" y="826"/>
                  </a:cubicBezTo>
                  <a:cubicBezTo>
                    <a:pt x="154" y="773"/>
                    <a:pt x="191" y="725"/>
                    <a:pt x="205" y="711"/>
                  </a:cubicBezTo>
                  <a:cubicBezTo>
                    <a:pt x="212" y="704"/>
                    <a:pt x="221" y="698"/>
                    <a:pt x="230" y="695"/>
                  </a:cubicBezTo>
                  <a:cubicBezTo>
                    <a:pt x="237" y="693"/>
                    <a:pt x="244" y="692"/>
                    <a:pt x="251" y="692"/>
                  </a:cubicBezTo>
                  <a:cubicBezTo>
                    <a:pt x="258" y="692"/>
                    <a:pt x="264" y="693"/>
                    <a:pt x="271" y="695"/>
                  </a:cubicBezTo>
                  <a:lnTo>
                    <a:pt x="250" y="715"/>
                  </a:lnTo>
                  <a:cubicBezTo>
                    <a:pt x="240" y="725"/>
                    <a:pt x="240" y="740"/>
                    <a:pt x="250" y="750"/>
                  </a:cubicBezTo>
                  <a:cubicBezTo>
                    <a:pt x="259" y="759"/>
                    <a:pt x="275" y="759"/>
                    <a:pt x="284" y="750"/>
                  </a:cubicBezTo>
                  <a:lnTo>
                    <a:pt x="306" y="728"/>
                  </a:lnTo>
                  <a:cubicBezTo>
                    <a:pt x="313" y="742"/>
                    <a:pt x="313" y="759"/>
                    <a:pt x="308" y="774"/>
                  </a:cubicBezTo>
                  <a:close/>
                  <a:moveTo>
                    <a:pt x="281" y="519"/>
                  </a:moveTo>
                  <a:lnTo>
                    <a:pt x="166" y="533"/>
                  </a:lnTo>
                  <a:lnTo>
                    <a:pt x="198" y="501"/>
                  </a:lnTo>
                  <a:lnTo>
                    <a:pt x="335" y="456"/>
                  </a:lnTo>
                  <a:close/>
                  <a:moveTo>
                    <a:pt x="991" y="7"/>
                  </a:moveTo>
                  <a:cubicBezTo>
                    <a:pt x="990" y="7"/>
                    <a:pt x="990" y="7"/>
                    <a:pt x="990" y="7"/>
                  </a:cubicBezTo>
                  <a:cubicBezTo>
                    <a:pt x="984" y="0"/>
                    <a:pt x="974" y="-2"/>
                    <a:pt x="966" y="1"/>
                  </a:cubicBezTo>
                  <a:lnTo>
                    <a:pt x="925" y="14"/>
                  </a:lnTo>
                  <a:cubicBezTo>
                    <a:pt x="727" y="79"/>
                    <a:pt x="566" y="184"/>
                    <a:pt x="445" y="326"/>
                  </a:cubicBezTo>
                  <a:lnTo>
                    <a:pt x="395" y="385"/>
                  </a:lnTo>
                  <a:lnTo>
                    <a:pt x="177" y="457"/>
                  </a:lnTo>
                  <a:cubicBezTo>
                    <a:pt x="174" y="458"/>
                    <a:pt x="170" y="460"/>
                    <a:pt x="168" y="463"/>
                  </a:cubicBezTo>
                  <a:lnTo>
                    <a:pt x="82" y="548"/>
                  </a:lnTo>
                  <a:cubicBezTo>
                    <a:pt x="75" y="555"/>
                    <a:pt x="73" y="566"/>
                    <a:pt x="78" y="576"/>
                  </a:cubicBezTo>
                  <a:cubicBezTo>
                    <a:pt x="79" y="578"/>
                    <a:pt x="80" y="580"/>
                    <a:pt x="82" y="582"/>
                  </a:cubicBezTo>
                  <a:cubicBezTo>
                    <a:pt x="88" y="587"/>
                    <a:pt x="95" y="590"/>
                    <a:pt x="102" y="589"/>
                  </a:cubicBezTo>
                  <a:lnTo>
                    <a:pt x="279" y="568"/>
                  </a:lnTo>
                  <a:lnTo>
                    <a:pt x="300" y="589"/>
                  </a:lnTo>
                  <a:lnTo>
                    <a:pt x="283" y="607"/>
                  </a:lnTo>
                  <a:cubicBezTo>
                    <a:pt x="278" y="612"/>
                    <a:pt x="275" y="618"/>
                    <a:pt x="276" y="625"/>
                  </a:cubicBezTo>
                  <a:cubicBezTo>
                    <a:pt x="253" y="621"/>
                    <a:pt x="230" y="622"/>
                    <a:pt x="207" y="630"/>
                  </a:cubicBezTo>
                  <a:cubicBezTo>
                    <a:pt x="188" y="637"/>
                    <a:pt x="171" y="647"/>
                    <a:pt x="157" y="662"/>
                  </a:cubicBezTo>
                  <a:cubicBezTo>
                    <a:pt x="135" y="684"/>
                    <a:pt x="89" y="745"/>
                    <a:pt x="53" y="805"/>
                  </a:cubicBezTo>
                  <a:cubicBezTo>
                    <a:pt x="-3" y="898"/>
                    <a:pt x="-14" y="953"/>
                    <a:pt x="16" y="984"/>
                  </a:cubicBezTo>
                  <a:cubicBezTo>
                    <a:pt x="27" y="994"/>
                    <a:pt x="42" y="1000"/>
                    <a:pt x="60" y="1000"/>
                  </a:cubicBezTo>
                  <a:cubicBezTo>
                    <a:pt x="92" y="1000"/>
                    <a:pt x="136" y="983"/>
                    <a:pt x="196" y="949"/>
                  </a:cubicBezTo>
                  <a:cubicBezTo>
                    <a:pt x="258" y="913"/>
                    <a:pt x="320" y="868"/>
                    <a:pt x="341" y="847"/>
                  </a:cubicBezTo>
                  <a:cubicBezTo>
                    <a:pt x="355" y="833"/>
                    <a:pt x="366" y="816"/>
                    <a:pt x="373" y="798"/>
                  </a:cubicBezTo>
                  <a:cubicBezTo>
                    <a:pt x="381" y="774"/>
                    <a:pt x="383" y="748"/>
                    <a:pt x="378" y="724"/>
                  </a:cubicBezTo>
                  <a:cubicBezTo>
                    <a:pt x="383" y="724"/>
                    <a:pt x="389" y="722"/>
                    <a:pt x="393" y="717"/>
                  </a:cubicBezTo>
                  <a:lnTo>
                    <a:pt x="411" y="700"/>
                  </a:lnTo>
                  <a:lnTo>
                    <a:pt x="435" y="724"/>
                  </a:lnTo>
                  <a:lnTo>
                    <a:pt x="414" y="901"/>
                  </a:lnTo>
                  <a:cubicBezTo>
                    <a:pt x="413" y="909"/>
                    <a:pt x="416" y="916"/>
                    <a:pt x="421" y="921"/>
                  </a:cubicBezTo>
                  <a:cubicBezTo>
                    <a:pt x="423" y="923"/>
                    <a:pt x="425" y="924"/>
                    <a:pt x="428" y="926"/>
                  </a:cubicBezTo>
                  <a:cubicBezTo>
                    <a:pt x="437" y="930"/>
                    <a:pt x="448" y="928"/>
                    <a:pt x="455" y="921"/>
                  </a:cubicBezTo>
                  <a:lnTo>
                    <a:pt x="541" y="836"/>
                  </a:lnTo>
                  <a:cubicBezTo>
                    <a:pt x="543" y="833"/>
                    <a:pt x="545" y="830"/>
                    <a:pt x="546" y="826"/>
                  </a:cubicBezTo>
                  <a:lnTo>
                    <a:pt x="621" y="599"/>
                  </a:lnTo>
                  <a:lnTo>
                    <a:pt x="651" y="575"/>
                  </a:lnTo>
                  <a:cubicBezTo>
                    <a:pt x="817" y="438"/>
                    <a:pt x="932" y="260"/>
                    <a:pt x="993" y="43"/>
                  </a:cubicBezTo>
                  <a:lnTo>
                    <a:pt x="997" y="31"/>
                  </a:lnTo>
                  <a:cubicBezTo>
                    <a:pt x="999" y="22"/>
                    <a:pt x="997" y="13"/>
                    <a:pt x="991" y="7"/>
                  </a:cubicBezTo>
                  <a:close/>
                </a:path>
              </a:pathLst>
            </a:custGeom>
            <a:solidFill>
              <a:schemeClr val="accent1">
                <a:lumMod val="50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sp>
          <p:nvSpPr>
            <p:cNvPr id="6" name="Freeform 583">
              <a:extLst>
                <a:ext uri="{FF2B5EF4-FFF2-40B4-BE49-F238E27FC236}">
                  <a16:creationId xmlns:a16="http://schemas.microsoft.com/office/drawing/2014/main" id="{ED842CB2-570E-9157-15B5-A1BD12BF574F}"/>
                </a:ext>
              </a:extLst>
            </p:cNvPr>
            <p:cNvSpPr/>
            <p:nvPr/>
          </p:nvSpPr>
          <p:spPr>
            <a:xfrm>
              <a:off x="7991134" y="1570707"/>
              <a:ext cx="122236" cy="121387"/>
            </a:xfrm>
            <a:custGeom>
              <a:avLst/>
              <a:gdLst/>
              <a:ahLst/>
              <a:cxnLst>
                <a:cxn ang="3cd4">
                  <a:pos x="hc" y="t"/>
                </a:cxn>
                <a:cxn ang="cd2">
                  <a:pos x="l" y="vc"/>
                </a:cxn>
                <a:cxn ang="cd4">
                  <a:pos x="hc" y="b"/>
                </a:cxn>
                <a:cxn ang="0">
                  <a:pos x="r" y="vc"/>
                </a:cxn>
              </a:cxnLst>
              <a:rect l="l" t="t" r="r" b="b"/>
              <a:pathLst>
                <a:path w="145" h="144">
                  <a:moveTo>
                    <a:pt x="56" y="55"/>
                  </a:moveTo>
                  <a:cubicBezTo>
                    <a:pt x="65" y="46"/>
                    <a:pt x="80" y="46"/>
                    <a:pt x="89" y="55"/>
                  </a:cubicBezTo>
                  <a:cubicBezTo>
                    <a:pt x="98" y="65"/>
                    <a:pt x="98" y="79"/>
                    <a:pt x="89" y="89"/>
                  </a:cubicBezTo>
                  <a:cubicBezTo>
                    <a:pt x="80" y="98"/>
                    <a:pt x="65" y="98"/>
                    <a:pt x="56" y="89"/>
                  </a:cubicBezTo>
                  <a:cubicBezTo>
                    <a:pt x="46" y="79"/>
                    <a:pt x="46" y="65"/>
                    <a:pt x="56" y="55"/>
                  </a:cubicBezTo>
                  <a:close/>
                  <a:moveTo>
                    <a:pt x="123" y="123"/>
                  </a:moveTo>
                  <a:cubicBezTo>
                    <a:pt x="152" y="95"/>
                    <a:pt x="152" y="49"/>
                    <a:pt x="123" y="21"/>
                  </a:cubicBezTo>
                  <a:cubicBezTo>
                    <a:pt x="95" y="-7"/>
                    <a:pt x="49" y="-7"/>
                    <a:pt x="21" y="21"/>
                  </a:cubicBezTo>
                  <a:cubicBezTo>
                    <a:pt x="-7" y="49"/>
                    <a:pt x="-7" y="95"/>
                    <a:pt x="21" y="123"/>
                  </a:cubicBezTo>
                  <a:cubicBezTo>
                    <a:pt x="49" y="151"/>
                    <a:pt x="95" y="151"/>
                    <a:pt x="123" y="123"/>
                  </a:cubicBezTo>
                  <a:close/>
                </a:path>
              </a:pathLst>
            </a:custGeom>
            <a:solidFill>
              <a:schemeClr val="accent1">
                <a:lumMod val="50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Arial Unicode MS" pitchFamily="2"/>
                <a:cs typeface="Arial Unicode MS" pitchFamily="2"/>
              </a:endParaRPr>
            </a:p>
          </p:txBody>
        </p:sp>
      </p:grpSp>
      <p:sp>
        <p:nvSpPr>
          <p:cNvPr id="8" name="Rectángulo: esquinas redondeadas 7">
            <a:extLst>
              <a:ext uri="{FF2B5EF4-FFF2-40B4-BE49-F238E27FC236}">
                <a16:creationId xmlns:a16="http://schemas.microsoft.com/office/drawing/2014/main" id="{E7E3BC89-6328-46F7-EB6C-7F97947C3709}"/>
              </a:ext>
            </a:extLst>
          </p:cNvPr>
          <p:cNvSpPr/>
          <p:nvPr/>
        </p:nvSpPr>
        <p:spPr>
          <a:xfrm>
            <a:off x="5065631" y="1783823"/>
            <a:ext cx="6985263" cy="889689"/>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b="1">
                <a:solidFill>
                  <a:srgbClr val="002060"/>
                </a:solidFill>
                <a:latin typeface="Montserrat" panose="00000500000000000000" pitchFamily="2" charset="0"/>
              </a:rPr>
              <a:t>Consolidación y refuerzo del posicionamiento en sectores estratégicos</a:t>
            </a:r>
          </a:p>
        </p:txBody>
      </p:sp>
      <p:sp>
        <p:nvSpPr>
          <p:cNvPr id="9" name="Rectángulo: esquinas redondeadas 8">
            <a:extLst>
              <a:ext uri="{FF2B5EF4-FFF2-40B4-BE49-F238E27FC236}">
                <a16:creationId xmlns:a16="http://schemas.microsoft.com/office/drawing/2014/main" id="{B29FA1AA-663B-3227-D721-3C3E1C864814}"/>
              </a:ext>
            </a:extLst>
          </p:cNvPr>
          <p:cNvSpPr/>
          <p:nvPr/>
        </p:nvSpPr>
        <p:spPr>
          <a:xfrm>
            <a:off x="3253578" y="3275364"/>
            <a:ext cx="6985263" cy="889689"/>
          </a:xfrm>
          <a:prstGeom prst="roundRect">
            <a:avLst/>
          </a:prstGeom>
          <a:solidFill>
            <a:srgbClr val="EAA8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b="1">
                <a:solidFill>
                  <a:srgbClr val="002060"/>
                </a:solidFill>
                <a:latin typeface="Montserrat" panose="00000500000000000000" pitchFamily="2" charset="0"/>
              </a:rPr>
              <a:t>Cumplimiento con las previsiones de crecimiento</a:t>
            </a:r>
          </a:p>
        </p:txBody>
      </p:sp>
      <p:pic>
        <p:nvPicPr>
          <p:cNvPr id="11" name="Gráfico 10" descr="Tendencia al alza con relleno sólido">
            <a:extLst>
              <a:ext uri="{FF2B5EF4-FFF2-40B4-BE49-F238E27FC236}">
                <a16:creationId xmlns:a16="http://schemas.microsoft.com/office/drawing/2014/main" id="{C8D3E293-B254-87BD-E7E5-B6FEC220B6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357689" y="4618282"/>
            <a:ext cx="1078425" cy="1078425"/>
          </a:xfrm>
          <a:prstGeom prst="rect">
            <a:avLst/>
          </a:prstGeom>
        </p:spPr>
      </p:pic>
      <p:sp>
        <p:nvSpPr>
          <p:cNvPr id="12" name="Rectángulo: esquinas redondeadas 11">
            <a:extLst>
              <a:ext uri="{FF2B5EF4-FFF2-40B4-BE49-F238E27FC236}">
                <a16:creationId xmlns:a16="http://schemas.microsoft.com/office/drawing/2014/main" id="{D284B52B-46C8-4822-3EE7-7846EFC44ED7}"/>
              </a:ext>
            </a:extLst>
          </p:cNvPr>
          <p:cNvSpPr/>
          <p:nvPr/>
        </p:nvSpPr>
        <p:spPr>
          <a:xfrm>
            <a:off x="1572999" y="4712649"/>
            <a:ext cx="6985263" cy="889689"/>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b="1">
                <a:solidFill>
                  <a:srgbClr val="002060"/>
                </a:solidFill>
                <a:latin typeface="Montserrat" panose="00000500000000000000" pitchFamily="2" charset="0"/>
              </a:rPr>
              <a:t>Incremento de actividad y mejora de la rentabilidad</a:t>
            </a:r>
          </a:p>
        </p:txBody>
      </p:sp>
      <p:cxnSp>
        <p:nvCxnSpPr>
          <p:cNvPr id="14" name="Conector recto de flecha 13">
            <a:extLst>
              <a:ext uri="{FF2B5EF4-FFF2-40B4-BE49-F238E27FC236}">
                <a16:creationId xmlns:a16="http://schemas.microsoft.com/office/drawing/2014/main" id="{0A45BB2E-9056-BFFC-CC1D-E21AA504A0CA}"/>
              </a:ext>
            </a:extLst>
          </p:cNvPr>
          <p:cNvCxnSpPr>
            <a:cxnSpLocks/>
          </p:cNvCxnSpPr>
          <p:nvPr/>
        </p:nvCxnSpPr>
        <p:spPr>
          <a:xfrm flipH="1">
            <a:off x="970961" y="6137390"/>
            <a:ext cx="10312924" cy="0"/>
          </a:xfrm>
          <a:prstGeom prst="straightConnector1">
            <a:avLst/>
          </a:prstGeom>
          <a:ln w="76200">
            <a:solidFill>
              <a:srgbClr val="E2231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CuadroTexto 395">
            <a:extLst>
              <a:ext uri="{FF2B5EF4-FFF2-40B4-BE49-F238E27FC236}">
                <a16:creationId xmlns:a16="http://schemas.microsoft.com/office/drawing/2014/main" id="{AE5FB68C-209C-3D60-D0FC-152691CC3661}"/>
              </a:ext>
            </a:extLst>
          </p:cNvPr>
          <p:cNvSpPr txBox="1"/>
          <p:nvPr/>
        </p:nvSpPr>
        <p:spPr>
          <a:xfrm>
            <a:off x="521616" y="6269826"/>
            <a:ext cx="1178351" cy="400110"/>
          </a:xfrm>
          <a:prstGeom prst="rect">
            <a:avLst/>
          </a:prstGeom>
          <a:noFill/>
        </p:spPr>
        <p:txBody>
          <a:bodyPr wrap="square" rtlCol="0">
            <a:spAutoFit/>
          </a:bodyPr>
          <a:lstStyle/>
          <a:p>
            <a:pPr algn="ctr" defTabSz="1828434" hangingPunct="1"/>
            <a:r>
              <a:rPr lang="en-US" sz="2000" kern="1200">
                <a:solidFill>
                  <a:srgbClr val="E22319"/>
                </a:solidFill>
                <a:latin typeface="Montserrat" panose="00000500000000000000" pitchFamily="2" charset="0"/>
                <a:ea typeface="Roboto Medium" panose="02000000000000000000" pitchFamily="2" charset="0"/>
                <a:cs typeface="Poppins Medium" pitchFamily="2" charset="77"/>
              </a:rPr>
              <a:t>2022</a:t>
            </a:r>
          </a:p>
        </p:txBody>
      </p:sp>
      <p:sp>
        <p:nvSpPr>
          <p:cNvPr id="16" name="CuadroTexto 395">
            <a:extLst>
              <a:ext uri="{FF2B5EF4-FFF2-40B4-BE49-F238E27FC236}">
                <a16:creationId xmlns:a16="http://schemas.microsoft.com/office/drawing/2014/main" id="{482D4D11-1265-1B59-91A6-3C5350F7DEC6}"/>
              </a:ext>
            </a:extLst>
          </p:cNvPr>
          <p:cNvSpPr txBox="1"/>
          <p:nvPr/>
        </p:nvSpPr>
        <p:spPr>
          <a:xfrm>
            <a:off x="10540034" y="6218047"/>
            <a:ext cx="1178351" cy="400110"/>
          </a:xfrm>
          <a:prstGeom prst="rect">
            <a:avLst/>
          </a:prstGeom>
          <a:noFill/>
        </p:spPr>
        <p:txBody>
          <a:bodyPr wrap="square" rtlCol="0">
            <a:spAutoFit/>
          </a:bodyPr>
          <a:lstStyle/>
          <a:p>
            <a:pPr algn="ctr" defTabSz="1828434" hangingPunct="1"/>
            <a:r>
              <a:rPr lang="en-US" sz="2000" kern="1200">
                <a:solidFill>
                  <a:srgbClr val="E22319"/>
                </a:solidFill>
                <a:latin typeface="Montserrat" panose="00000500000000000000" pitchFamily="2" charset="0"/>
                <a:ea typeface="Roboto Medium" panose="02000000000000000000" pitchFamily="2" charset="0"/>
                <a:cs typeface="Poppins Medium" pitchFamily="2" charset="77"/>
              </a:rPr>
              <a:t>2023</a:t>
            </a:r>
          </a:p>
        </p:txBody>
      </p:sp>
    </p:spTree>
    <p:extLst>
      <p:ext uri="{BB962C8B-B14F-4D97-AF65-F5344CB8AC3E}">
        <p14:creationId xmlns:p14="http://schemas.microsoft.com/office/powerpoint/2010/main" val="1457305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ítulo 4">
            <a:extLst>
              <a:ext uri="{FF2B5EF4-FFF2-40B4-BE49-F238E27FC236}">
                <a16:creationId xmlns:a16="http://schemas.microsoft.com/office/drawing/2014/main" id="{F467CA06-1BB3-901A-69E6-64C5A8737D66}"/>
              </a:ext>
            </a:extLst>
          </p:cNvPr>
          <p:cNvSpPr txBox="1"/>
          <p:nvPr/>
        </p:nvSpPr>
        <p:spPr>
          <a:xfrm>
            <a:off x="749299" y="546186"/>
            <a:ext cx="8953994"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b="1">
                <a:solidFill>
                  <a:srgbClr val="002060"/>
                </a:solidFill>
                <a:latin typeface="Montserrat" panose="00000500000000000000" pitchFamily="2" charset="0"/>
                <a:cs typeface="Arial" panose="020B0604020202020204" pitchFamily="34" charset="0"/>
              </a:rPr>
              <a:t>Evolución principales magnitudes</a:t>
            </a:r>
            <a:endParaRPr lang="es-ES" sz="1400" b="1">
              <a:solidFill>
                <a:srgbClr val="FF0000"/>
              </a:solidFill>
              <a:latin typeface="Montserrat" panose="00000500000000000000" pitchFamily="2" charset="0"/>
              <a:cs typeface="Arial" panose="020B0604020202020204" pitchFamily="34" charset="0"/>
            </a:endParaRPr>
          </a:p>
        </p:txBody>
      </p:sp>
      <p:sp>
        <p:nvSpPr>
          <p:cNvPr id="2" name="Hacer doble clic para editar">
            <a:extLst>
              <a:ext uri="{FF2B5EF4-FFF2-40B4-BE49-F238E27FC236}">
                <a16:creationId xmlns:a16="http://schemas.microsoft.com/office/drawing/2014/main" id="{15F36D11-27A8-F59C-F693-2D157E9BCA88}"/>
              </a:ext>
            </a:extLst>
          </p:cNvPr>
          <p:cNvSpPr txBox="1">
            <a:spLocks/>
          </p:cNvSpPr>
          <p:nvPr/>
        </p:nvSpPr>
        <p:spPr>
          <a:xfrm>
            <a:off x="749298" y="65631"/>
            <a:ext cx="8581727" cy="5204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rmAutofit/>
          </a:bodyPr>
          <a:lstStyle>
            <a:lvl1pPr marL="0" marR="0" indent="0" algn="l" defTabSz="914400" rtl="0" latinLnBrk="0">
              <a:lnSpc>
                <a:spcPct val="90000"/>
              </a:lnSpc>
              <a:spcBef>
                <a:spcPts val="0"/>
              </a:spcBef>
              <a:spcAft>
                <a:spcPts val="0"/>
              </a:spcAft>
              <a:buClrTx/>
              <a:buSzTx/>
              <a:buFontTx/>
              <a:buNone/>
              <a:tabLst/>
              <a:defRPr sz="2000" b="0" i="0" u="none" strike="noStrike" cap="none" spc="0" baseline="0">
                <a:solidFill>
                  <a:srgbClr val="E2231A"/>
                </a:solidFill>
                <a:uFillTx/>
                <a:latin typeface="Montserrat Bold"/>
                <a:ea typeface="Montserrat Bold"/>
                <a:cs typeface="Montserrat Bold"/>
                <a:sym typeface="Montserrat 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a:lstStyle>
          <a:p>
            <a:pPr hangingPunct="1"/>
            <a:r>
              <a:rPr lang="es-ES" sz="1800" b="1">
                <a:solidFill>
                  <a:srgbClr val="C00000"/>
                </a:solidFill>
                <a:latin typeface="Montserrat" panose="00000500000000000000" pitchFamily="2" charset="0"/>
                <a:cs typeface="Arial" panose="020B0604020202020204" pitchFamily="34" charset="0"/>
              </a:rPr>
              <a:t>1. Resultados Diciembre 2023</a:t>
            </a:r>
          </a:p>
        </p:txBody>
      </p:sp>
      <p:sp>
        <p:nvSpPr>
          <p:cNvPr id="3" name="Título 4">
            <a:extLst>
              <a:ext uri="{FF2B5EF4-FFF2-40B4-BE49-F238E27FC236}">
                <a16:creationId xmlns:a16="http://schemas.microsoft.com/office/drawing/2014/main" id="{F2CB40E7-6960-BC49-86E5-50F04D11883A}"/>
              </a:ext>
            </a:extLst>
          </p:cNvPr>
          <p:cNvSpPr txBox="1"/>
          <p:nvPr/>
        </p:nvSpPr>
        <p:spPr>
          <a:xfrm>
            <a:off x="749298" y="863125"/>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err="1">
                <a:latin typeface="Montserrat" panose="00000500000000000000" pitchFamily="2" charset="0"/>
                <a:cs typeface="Arial" panose="020B0604020202020204" pitchFamily="34" charset="0"/>
              </a:rPr>
              <a:t>Airtificial</a:t>
            </a:r>
            <a:r>
              <a:rPr lang="es-ES" sz="1800">
                <a:latin typeface="Montserrat" panose="00000500000000000000" pitchFamily="2" charset="0"/>
                <a:cs typeface="Arial" panose="020B0604020202020204" pitchFamily="34" charset="0"/>
              </a:rPr>
              <a:t> de un vistazo</a:t>
            </a:r>
          </a:p>
        </p:txBody>
      </p:sp>
      <p:sp>
        <p:nvSpPr>
          <p:cNvPr id="4" name="CuadroTexto 3">
            <a:extLst>
              <a:ext uri="{FF2B5EF4-FFF2-40B4-BE49-F238E27FC236}">
                <a16:creationId xmlns:a16="http://schemas.microsoft.com/office/drawing/2014/main" id="{26393CDA-C1A7-2ADD-9AE0-8A5437563ECB}"/>
              </a:ext>
            </a:extLst>
          </p:cNvPr>
          <p:cNvSpPr txBox="1"/>
          <p:nvPr/>
        </p:nvSpPr>
        <p:spPr>
          <a:xfrm>
            <a:off x="2527735" y="1779816"/>
            <a:ext cx="1174098" cy="340514"/>
          </a:xfrm>
          <a:prstGeom prst="roundRect">
            <a:avLst/>
          </a:prstGeom>
          <a:solidFill>
            <a:srgbClr val="2635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400" b="1">
                <a:solidFill>
                  <a:schemeClr val="bg1"/>
                </a:solidFill>
                <a:latin typeface="Montserrat" panose="00000500000000000000" pitchFamily="2" charset="0"/>
              </a:rPr>
              <a:t>Dic-2023</a:t>
            </a:r>
            <a:endParaRPr kumimoji="0" lang="en-US" sz="1400" b="1" i="0" u="none" strike="noStrike" cap="none" spc="0" normalizeH="0" baseline="0">
              <a:ln>
                <a:noFill/>
              </a:ln>
              <a:solidFill>
                <a:schemeClr val="bg1"/>
              </a:solidFill>
              <a:effectLst/>
              <a:uFillTx/>
              <a:latin typeface="Montserrat" panose="00000500000000000000" pitchFamily="2" charset="0"/>
              <a:sym typeface="Calibri"/>
            </a:endParaRPr>
          </a:p>
        </p:txBody>
      </p:sp>
      <p:sp>
        <p:nvSpPr>
          <p:cNvPr id="6" name="CuadroTexto 5">
            <a:extLst>
              <a:ext uri="{FF2B5EF4-FFF2-40B4-BE49-F238E27FC236}">
                <a16:creationId xmlns:a16="http://schemas.microsoft.com/office/drawing/2014/main" id="{E659623B-E45A-DF67-9387-A0F0F51B3931}"/>
              </a:ext>
            </a:extLst>
          </p:cNvPr>
          <p:cNvSpPr txBox="1"/>
          <p:nvPr/>
        </p:nvSpPr>
        <p:spPr>
          <a:xfrm>
            <a:off x="3754135" y="1779816"/>
            <a:ext cx="1137182" cy="340514"/>
          </a:xfrm>
          <a:prstGeom prst="roundRect">
            <a:avLst/>
          </a:prstGeom>
          <a:solidFill>
            <a:srgbClr val="2635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400" b="1">
                <a:solidFill>
                  <a:schemeClr val="bg1"/>
                </a:solidFill>
                <a:latin typeface="Montserrat" panose="00000500000000000000" pitchFamily="2" charset="0"/>
              </a:rPr>
              <a:t>Dic-2022</a:t>
            </a:r>
            <a:endParaRPr kumimoji="0" lang="en-US" sz="1400" b="1" i="0" u="none" strike="noStrike" cap="none" spc="0" normalizeH="0" baseline="0">
              <a:ln>
                <a:noFill/>
              </a:ln>
              <a:solidFill>
                <a:schemeClr val="bg1"/>
              </a:solidFill>
              <a:effectLst/>
              <a:uFillTx/>
              <a:latin typeface="Montserrat" panose="00000500000000000000" pitchFamily="2" charset="0"/>
              <a:sym typeface="Calibri"/>
            </a:endParaRPr>
          </a:p>
        </p:txBody>
      </p:sp>
      <p:sp>
        <p:nvSpPr>
          <p:cNvPr id="7" name="CuadroTexto 6">
            <a:extLst>
              <a:ext uri="{FF2B5EF4-FFF2-40B4-BE49-F238E27FC236}">
                <a16:creationId xmlns:a16="http://schemas.microsoft.com/office/drawing/2014/main" id="{95F2349D-B20E-FD86-C82C-87885FB24418}"/>
              </a:ext>
            </a:extLst>
          </p:cNvPr>
          <p:cNvSpPr txBox="1"/>
          <p:nvPr/>
        </p:nvSpPr>
        <p:spPr>
          <a:xfrm>
            <a:off x="5017070" y="1779816"/>
            <a:ext cx="1447904" cy="340514"/>
          </a:xfrm>
          <a:prstGeom prst="roundRect">
            <a:avLst/>
          </a:prstGeom>
          <a:solidFill>
            <a:srgbClr val="2635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400" b="1">
                <a:solidFill>
                  <a:schemeClr val="bg1"/>
                </a:solidFill>
                <a:latin typeface="Montserrat" panose="00000500000000000000" pitchFamily="2" charset="0"/>
              </a:rPr>
              <a:t>Variación</a:t>
            </a:r>
            <a:endParaRPr kumimoji="0" lang="en-US" sz="1400" b="1" i="0" u="none" strike="noStrike" cap="none" spc="0" normalizeH="0" baseline="0">
              <a:ln>
                <a:noFill/>
              </a:ln>
              <a:solidFill>
                <a:schemeClr val="bg1"/>
              </a:solidFill>
              <a:effectLst/>
              <a:uFillTx/>
              <a:latin typeface="Montserrat" panose="00000500000000000000" pitchFamily="2" charset="0"/>
              <a:sym typeface="Calibri"/>
            </a:endParaRPr>
          </a:p>
        </p:txBody>
      </p:sp>
      <p:sp>
        <p:nvSpPr>
          <p:cNvPr id="8" name="CuadroTexto 7">
            <a:extLst>
              <a:ext uri="{FF2B5EF4-FFF2-40B4-BE49-F238E27FC236}">
                <a16:creationId xmlns:a16="http://schemas.microsoft.com/office/drawing/2014/main" id="{CEDF494E-E390-7225-80F7-0AC242EA0CEB}"/>
              </a:ext>
            </a:extLst>
          </p:cNvPr>
          <p:cNvSpPr txBox="1"/>
          <p:nvPr/>
        </p:nvSpPr>
        <p:spPr>
          <a:xfrm>
            <a:off x="349907" y="1762961"/>
            <a:ext cx="2113735" cy="340514"/>
          </a:xfrm>
          <a:prstGeom prst="roundRect">
            <a:avLst/>
          </a:prstGeom>
          <a:solidFill>
            <a:srgbClr val="2635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400" b="1">
                <a:solidFill>
                  <a:schemeClr val="bg1"/>
                </a:solidFill>
                <a:latin typeface="Montserrat" panose="00000500000000000000" pitchFamily="2" charset="0"/>
              </a:rPr>
              <a:t>Millones €</a:t>
            </a:r>
            <a:endParaRPr kumimoji="0" lang="en-US" sz="1400" b="1" i="0" u="none" strike="noStrike" cap="none" spc="0" normalizeH="0" baseline="0">
              <a:ln>
                <a:noFill/>
              </a:ln>
              <a:solidFill>
                <a:schemeClr val="bg1"/>
              </a:solidFill>
              <a:effectLst/>
              <a:uFillTx/>
              <a:latin typeface="Montserrat" panose="00000500000000000000" pitchFamily="2" charset="0"/>
              <a:sym typeface="Calibri"/>
            </a:endParaRPr>
          </a:p>
        </p:txBody>
      </p:sp>
      <p:sp>
        <p:nvSpPr>
          <p:cNvPr id="9" name="CuadroTexto 8">
            <a:extLst>
              <a:ext uri="{FF2B5EF4-FFF2-40B4-BE49-F238E27FC236}">
                <a16:creationId xmlns:a16="http://schemas.microsoft.com/office/drawing/2014/main" id="{197465A9-7572-D554-C565-7990700F4E0E}"/>
              </a:ext>
            </a:extLst>
          </p:cNvPr>
          <p:cNvSpPr txBox="1"/>
          <p:nvPr/>
        </p:nvSpPr>
        <p:spPr>
          <a:xfrm>
            <a:off x="7675132" y="1714200"/>
            <a:ext cx="3229664" cy="340514"/>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400">
                <a:solidFill>
                  <a:srgbClr val="263562"/>
                </a:solidFill>
                <a:latin typeface="Montserrat" panose="00000500000000000000" pitchFamily="2" charset="0"/>
              </a:rPr>
              <a:t>Consideraciones</a:t>
            </a:r>
            <a:endParaRPr kumimoji="0" lang="en-US" sz="1400" i="0" strike="noStrike" cap="none" spc="0" normalizeH="0" baseline="0">
              <a:ln>
                <a:noFill/>
              </a:ln>
              <a:solidFill>
                <a:srgbClr val="263562"/>
              </a:solidFill>
              <a:effectLst/>
              <a:uFillTx/>
              <a:latin typeface="Montserrat" panose="00000500000000000000" pitchFamily="2" charset="0"/>
              <a:sym typeface="Calibri"/>
            </a:endParaRPr>
          </a:p>
        </p:txBody>
      </p:sp>
      <p:cxnSp>
        <p:nvCxnSpPr>
          <p:cNvPr id="11" name="Conector recto 10">
            <a:extLst>
              <a:ext uri="{FF2B5EF4-FFF2-40B4-BE49-F238E27FC236}">
                <a16:creationId xmlns:a16="http://schemas.microsoft.com/office/drawing/2014/main" id="{B66F3BCD-D335-D58F-9EDC-2C1A49554937}"/>
              </a:ext>
            </a:extLst>
          </p:cNvPr>
          <p:cNvCxnSpPr>
            <a:cxnSpLocks/>
          </p:cNvCxnSpPr>
          <p:nvPr/>
        </p:nvCxnSpPr>
        <p:spPr>
          <a:xfrm flipH="1">
            <a:off x="6763750" y="2770818"/>
            <a:ext cx="4987728" cy="5731"/>
          </a:xfrm>
          <a:prstGeom prst="line">
            <a:avLst/>
          </a:prstGeom>
          <a:noFill/>
          <a:ln w="6350" cap="flat">
            <a:solidFill>
              <a:schemeClr val="bg1">
                <a:lumMod val="65000"/>
              </a:schemeClr>
            </a:solidFill>
            <a:prstDash val="solid"/>
            <a:round/>
          </a:ln>
          <a:effectLst/>
          <a:sp3d/>
        </p:spPr>
        <p:style>
          <a:lnRef idx="0">
            <a:scrgbClr r="0" g="0" b="0"/>
          </a:lnRef>
          <a:fillRef idx="0">
            <a:scrgbClr r="0" g="0" b="0"/>
          </a:fillRef>
          <a:effectRef idx="0">
            <a:scrgbClr r="0" g="0" b="0"/>
          </a:effectRef>
          <a:fontRef idx="none"/>
        </p:style>
      </p:cxnSp>
      <p:cxnSp>
        <p:nvCxnSpPr>
          <p:cNvPr id="12" name="Conector recto 11">
            <a:extLst>
              <a:ext uri="{FF2B5EF4-FFF2-40B4-BE49-F238E27FC236}">
                <a16:creationId xmlns:a16="http://schemas.microsoft.com/office/drawing/2014/main" id="{9B0F22FD-EDF5-39CF-18F4-CA2FCB5EA1D2}"/>
              </a:ext>
            </a:extLst>
          </p:cNvPr>
          <p:cNvCxnSpPr>
            <a:cxnSpLocks/>
          </p:cNvCxnSpPr>
          <p:nvPr/>
        </p:nvCxnSpPr>
        <p:spPr>
          <a:xfrm flipH="1" flipV="1">
            <a:off x="6764068" y="3339857"/>
            <a:ext cx="4994078" cy="21306"/>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cxnSp>
        <p:nvCxnSpPr>
          <p:cNvPr id="13" name="Conector recto 12">
            <a:extLst>
              <a:ext uri="{FF2B5EF4-FFF2-40B4-BE49-F238E27FC236}">
                <a16:creationId xmlns:a16="http://schemas.microsoft.com/office/drawing/2014/main" id="{FC5634D2-7879-D2F2-388B-50E8B3420A3C}"/>
              </a:ext>
            </a:extLst>
          </p:cNvPr>
          <p:cNvCxnSpPr>
            <a:cxnSpLocks/>
          </p:cNvCxnSpPr>
          <p:nvPr/>
        </p:nvCxnSpPr>
        <p:spPr>
          <a:xfrm flipH="1" flipV="1">
            <a:off x="6764068" y="3901102"/>
            <a:ext cx="4994078" cy="11357"/>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cxnSp>
        <p:nvCxnSpPr>
          <p:cNvPr id="14" name="Conector recto 13">
            <a:extLst>
              <a:ext uri="{FF2B5EF4-FFF2-40B4-BE49-F238E27FC236}">
                <a16:creationId xmlns:a16="http://schemas.microsoft.com/office/drawing/2014/main" id="{4E2AD3C9-9502-4981-DDBF-5681149F3B81}"/>
              </a:ext>
            </a:extLst>
          </p:cNvPr>
          <p:cNvCxnSpPr>
            <a:cxnSpLocks/>
          </p:cNvCxnSpPr>
          <p:nvPr/>
        </p:nvCxnSpPr>
        <p:spPr>
          <a:xfrm flipH="1">
            <a:off x="6784471" y="4444404"/>
            <a:ext cx="4974647" cy="0"/>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cxnSp>
        <p:nvCxnSpPr>
          <p:cNvPr id="15" name="Conector recto 14">
            <a:extLst>
              <a:ext uri="{FF2B5EF4-FFF2-40B4-BE49-F238E27FC236}">
                <a16:creationId xmlns:a16="http://schemas.microsoft.com/office/drawing/2014/main" id="{D794F51B-8390-7CE4-5202-0875F2A32D0C}"/>
              </a:ext>
            </a:extLst>
          </p:cNvPr>
          <p:cNvCxnSpPr>
            <a:cxnSpLocks/>
          </p:cNvCxnSpPr>
          <p:nvPr/>
        </p:nvCxnSpPr>
        <p:spPr>
          <a:xfrm flipH="1">
            <a:off x="6764068" y="6029438"/>
            <a:ext cx="4994078" cy="0"/>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sp>
        <p:nvSpPr>
          <p:cNvPr id="16" name="CuadroTexto 15">
            <a:extLst>
              <a:ext uri="{FF2B5EF4-FFF2-40B4-BE49-F238E27FC236}">
                <a16:creationId xmlns:a16="http://schemas.microsoft.com/office/drawing/2014/main" id="{893D770A-CA6C-A851-B9EE-F0E7A1788A6A}"/>
              </a:ext>
            </a:extLst>
          </p:cNvPr>
          <p:cNvSpPr txBox="1"/>
          <p:nvPr/>
        </p:nvSpPr>
        <p:spPr>
          <a:xfrm>
            <a:off x="7179290" y="3438370"/>
            <a:ext cx="4130664" cy="40477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algn="ctr"/>
            <a:r>
              <a:rPr lang="es-ES" sz="1000">
                <a:solidFill>
                  <a:srgbClr val="002060"/>
                </a:solidFill>
                <a:latin typeface="Montserrat" panose="00000500000000000000" pitchFamily="2" charset="0"/>
              </a:rPr>
              <a:t>Mejora por resultado de Explotación positivo y menor impacto del deterioro de activos financieros no corrientes</a:t>
            </a:r>
            <a:endParaRPr kumimoji="0" lang="es-ES" sz="1000" b="0" i="0" u="none" strike="noStrike" kern="0" cap="none" spc="0" normalizeH="0" baseline="0" noProof="0">
              <a:ln>
                <a:noFill/>
              </a:ln>
              <a:solidFill>
                <a:srgbClr val="002060"/>
              </a:solidFill>
              <a:effectLst/>
              <a:uLnTx/>
              <a:uFillTx/>
              <a:latin typeface="Montserrat" panose="00000500000000000000" pitchFamily="2" charset="0"/>
              <a:ea typeface="+mn-ea"/>
              <a:cs typeface="+mn-cs"/>
              <a:sym typeface="Calibri"/>
            </a:endParaRPr>
          </a:p>
        </p:txBody>
      </p:sp>
      <p:sp>
        <p:nvSpPr>
          <p:cNvPr id="18" name="CuadroTexto 17">
            <a:extLst>
              <a:ext uri="{FF2B5EF4-FFF2-40B4-BE49-F238E27FC236}">
                <a16:creationId xmlns:a16="http://schemas.microsoft.com/office/drawing/2014/main" id="{2C3A2051-BE2E-2ACC-4131-AE05EBDD303D}"/>
              </a:ext>
            </a:extLst>
          </p:cNvPr>
          <p:cNvSpPr txBox="1"/>
          <p:nvPr/>
        </p:nvSpPr>
        <p:spPr>
          <a:xfrm>
            <a:off x="6710961" y="4581814"/>
            <a:ext cx="4974647" cy="28799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algn="ctr"/>
            <a:r>
              <a:rPr lang="en-US" sz="1000" err="1">
                <a:solidFill>
                  <a:srgbClr val="002060"/>
                </a:solidFill>
                <a:latin typeface="Montserrat" panose="00000500000000000000" pitchFamily="2" charset="0"/>
              </a:rPr>
              <a:t>Mejora</a:t>
            </a:r>
            <a:r>
              <a:rPr lang="en-US" sz="1000">
                <a:solidFill>
                  <a:srgbClr val="002060"/>
                </a:solidFill>
                <a:latin typeface="Montserrat" panose="00000500000000000000" pitchFamily="2" charset="0"/>
              </a:rPr>
              <a:t> </a:t>
            </a:r>
            <a:r>
              <a:rPr lang="en-US" sz="1000" err="1">
                <a:solidFill>
                  <a:srgbClr val="002060"/>
                </a:solidFill>
                <a:latin typeface="Montserrat" panose="00000500000000000000" pitchFamily="2" charset="0"/>
              </a:rPr>
              <a:t>por</a:t>
            </a:r>
            <a:r>
              <a:rPr lang="en-US" sz="1000">
                <a:solidFill>
                  <a:srgbClr val="002060"/>
                </a:solidFill>
                <a:latin typeface="Montserrat" panose="00000500000000000000" pitchFamily="2" charset="0"/>
              </a:rPr>
              <a:t> </a:t>
            </a:r>
            <a:r>
              <a:rPr lang="en-US" sz="1000" err="1">
                <a:solidFill>
                  <a:srgbClr val="002060"/>
                </a:solidFill>
                <a:latin typeface="Montserrat" panose="00000500000000000000" pitchFamily="2" charset="0"/>
              </a:rPr>
              <a:t>el</a:t>
            </a:r>
            <a:r>
              <a:rPr lang="en-US" sz="1000">
                <a:solidFill>
                  <a:srgbClr val="002060"/>
                </a:solidFill>
                <a:latin typeface="Montserrat" panose="00000500000000000000" pitchFamily="2" charset="0"/>
              </a:rPr>
              <a:t> </a:t>
            </a:r>
            <a:r>
              <a:rPr lang="en-US" sz="1000" err="1">
                <a:solidFill>
                  <a:srgbClr val="002060"/>
                </a:solidFill>
                <a:latin typeface="Montserrat" panose="00000500000000000000" pitchFamily="2" charset="0"/>
              </a:rPr>
              <a:t>incremento</a:t>
            </a:r>
            <a:r>
              <a:rPr lang="en-US" sz="1000">
                <a:solidFill>
                  <a:srgbClr val="002060"/>
                </a:solidFill>
                <a:latin typeface="Montserrat" panose="00000500000000000000" pitchFamily="2" charset="0"/>
              </a:rPr>
              <a:t> </a:t>
            </a:r>
            <a:r>
              <a:rPr lang="en-US" sz="1000" err="1">
                <a:solidFill>
                  <a:srgbClr val="002060"/>
                </a:solidFill>
                <a:latin typeface="Montserrat" panose="00000500000000000000" pitchFamily="2" charset="0"/>
              </a:rPr>
              <a:t>sustancial</a:t>
            </a:r>
            <a:r>
              <a:rPr lang="en-US" sz="1000">
                <a:solidFill>
                  <a:srgbClr val="002060"/>
                </a:solidFill>
                <a:latin typeface="Montserrat" panose="00000500000000000000" pitchFamily="2" charset="0"/>
              </a:rPr>
              <a:t> del </a:t>
            </a:r>
            <a:r>
              <a:rPr lang="en-US" sz="1000" err="1">
                <a:solidFill>
                  <a:srgbClr val="002060"/>
                </a:solidFill>
                <a:latin typeface="Montserrat" panose="00000500000000000000" pitchFamily="2" charset="0"/>
              </a:rPr>
              <a:t>Ebitda</a:t>
            </a:r>
            <a:endParaRPr kumimoji="0" lang="es-ES" sz="1000" i="0" u="none" strike="noStrike" cap="none" spc="0" normalizeH="0" baseline="0">
              <a:ln>
                <a:noFill/>
              </a:ln>
              <a:solidFill>
                <a:srgbClr val="002060"/>
              </a:solidFill>
              <a:effectLst/>
              <a:uFillTx/>
              <a:latin typeface="Montserrat" panose="00000500000000000000" pitchFamily="2"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kumimoji="0" lang="es-ES" sz="1000" i="0" u="none" strike="noStrike" cap="none" spc="0" normalizeH="0" baseline="0">
              <a:ln>
                <a:noFill/>
              </a:ln>
              <a:solidFill>
                <a:srgbClr val="002060"/>
              </a:solidFill>
              <a:effectLst/>
              <a:uFillTx/>
              <a:latin typeface="Montserrat" panose="00000500000000000000" pitchFamily="2"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lang="es-ES" sz="1000">
              <a:solidFill>
                <a:srgbClr val="002060"/>
              </a:solidFill>
              <a:latin typeface="Montserrat" panose="00000500000000000000" pitchFamily="2" charset="0"/>
            </a:endParaRPr>
          </a:p>
        </p:txBody>
      </p:sp>
      <p:sp>
        <p:nvSpPr>
          <p:cNvPr id="21" name="CuadroTexto 20">
            <a:extLst>
              <a:ext uri="{FF2B5EF4-FFF2-40B4-BE49-F238E27FC236}">
                <a16:creationId xmlns:a16="http://schemas.microsoft.com/office/drawing/2014/main" id="{E32695B5-E6E2-E0FE-63F7-CBC8EDC08CED}"/>
              </a:ext>
            </a:extLst>
          </p:cNvPr>
          <p:cNvSpPr txBox="1"/>
          <p:nvPr/>
        </p:nvSpPr>
        <p:spPr>
          <a:xfrm>
            <a:off x="6819571" y="3930990"/>
            <a:ext cx="4904445" cy="40662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Nivel de deuda constante a pesar del crecimiento y transformación del </a:t>
            </a:r>
            <a:r>
              <a:rPr lang="es-ES" sz="1000" i="1" err="1">
                <a:solidFill>
                  <a:srgbClr val="002060"/>
                </a:solidFill>
                <a:latin typeface="Montserrat" panose="00000500000000000000" pitchFamily="2" charset="0"/>
              </a:rPr>
              <a:t>mix</a:t>
            </a:r>
            <a:r>
              <a:rPr lang="es-ES" sz="1000" i="1">
                <a:solidFill>
                  <a:srgbClr val="002060"/>
                </a:solidFill>
                <a:latin typeface="Montserrat" panose="00000500000000000000" pitchFamily="2" charset="0"/>
              </a:rPr>
              <a:t> </a:t>
            </a:r>
            <a:r>
              <a:rPr lang="es-ES" sz="1000">
                <a:solidFill>
                  <a:srgbClr val="002060"/>
                </a:solidFill>
                <a:latin typeface="Montserrat" panose="00000500000000000000" pitchFamily="2" charset="0"/>
              </a:rPr>
              <a:t>de estructural a circulante vinculada a proyectos</a:t>
            </a:r>
            <a:endParaRPr kumimoji="0" lang="es-ES" sz="1000" u="none" strike="noStrike" cap="none" spc="0" normalizeH="0" baseline="0">
              <a:ln>
                <a:noFill/>
              </a:ln>
              <a:solidFill>
                <a:srgbClr val="002060"/>
              </a:solidFill>
              <a:effectLst/>
              <a:uFillTx/>
              <a:latin typeface="Montserrat" panose="00000500000000000000" pitchFamily="2" charset="0"/>
              <a:sym typeface="Calibri"/>
            </a:endParaRPr>
          </a:p>
        </p:txBody>
      </p:sp>
      <p:cxnSp>
        <p:nvCxnSpPr>
          <p:cNvPr id="22" name="Conector recto 21">
            <a:extLst>
              <a:ext uri="{FF2B5EF4-FFF2-40B4-BE49-F238E27FC236}">
                <a16:creationId xmlns:a16="http://schemas.microsoft.com/office/drawing/2014/main" id="{14C581B3-B6BE-1EB7-9B67-C3C3F9DC7D8D}"/>
              </a:ext>
            </a:extLst>
          </p:cNvPr>
          <p:cNvCxnSpPr>
            <a:cxnSpLocks/>
          </p:cNvCxnSpPr>
          <p:nvPr/>
        </p:nvCxnSpPr>
        <p:spPr>
          <a:xfrm flipH="1">
            <a:off x="6756619" y="2203795"/>
            <a:ext cx="5001989" cy="0"/>
          </a:xfrm>
          <a:prstGeom prst="line">
            <a:avLst/>
          </a:prstGeom>
          <a:noFill/>
          <a:ln w="3175" cap="flat">
            <a:solidFill>
              <a:srgbClr val="263562"/>
            </a:solidFill>
            <a:prstDash val="solid"/>
            <a:round/>
          </a:ln>
          <a:effectLst/>
          <a:sp3d/>
        </p:spPr>
        <p:style>
          <a:lnRef idx="0">
            <a:scrgbClr r="0" g="0" b="0"/>
          </a:lnRef>
          <a:fillRef idx="0">
            <a:scrgbClr r="0" g="0" b="0"/>
          </a:fillRef>
          <a:effectRef idx="0">
            <a:scrgbClr r="0" g="0" b="0"/>
          </a:effectRef>
          <a:fontRef idx="none"/>
        </p:style>
      </p:cxnSp>
      <p:cxnSp>
        <p:nvCxnSpPr>
          <p:cNvPr id="23" name="Conector recto 22">
            <a:extLst>
              <a:ext uri="{FF2B5EF4-FFF2-40B4-BE49-F238E27FC236}">
                <a16:creationId xmlns:a16="http://schemas.microsoft.com/office/drawing/2014/main" id="{8713FCA3-7502-A017-FEED-C887047289D4}"/>
              </a:ext>
            </a:extLst>
          </p:cNvPr>
          <p:cNvCxnSpPr>
            <a:cxnSpLocks/>
          </p:cNvCxnSpPr>
          <p:nvPr/>
        </p:nvCxnSpPr>
        <p:spPr>
          <a:xfrm flipH="1">
            <a:off x="6764068" y="4968347"/>
            <a:ext cx="4994078" cy="0"/>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grpSp>
        <p:nvGrpSpPr>
          <p:cNvPr id="24" name="Group 29">
            <a:extLst>
              <a:ext uri="{FF2B5EF4-FFF2-40B4-BE49-F238E27FC236}">
                <a16:creationId xmlns:a16="http://schemas.microsoft.com/office/drawing/2014/main" id="{3B48EF4E-EC7B-EAF4-FE41-8B26792ECBBA}"/>
              </a:ext>
            </a:extLst>
          </p:cNvPr>
          <p:cNvGrpSpPr/>
          <p:nvPr/>
        </p:nvGrpSpPr>
        <p:grpSpPr>
          <a:xfrm>
            <a:off x="314021" y="2302761"/>
            <a:ext cx="6136368" cy="442671"/>
            <a:chOff x="314021" y="1761499"/>
            <a:chExt cx="6136368" cy="442671"/>
          </a:xfrm>
        </p:grpSpPr>
        <p:sp>
          <p:nvSpPr>
            <p:cNvPr id="25" name="Rectángulo: esquinas redondeadas 24">
              <a:extLst>
                <a:ext uri="{FF2B5EF4-FFF2-40B4-BE49-F238E27FC236}">
                  <a16:creationId xmlns:a16="http://schemas.microsoft.com/office/drawing/2014/main" id="{1887585B-DD53-8360-C214-4D7892A1BCF8}"/>
                </a:ext>
              </a:extLst>
            </p:cNvPr>
            <p:cNvSpPr/>
            <p:nvPr/>
          </p:nvSpPr>
          <p:spPr>
            <a:xfrm>
              <a:off x="314021" y="1761499"/>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26" name="CuadroTexto 25">
              <a:extLst>
                <a:ext uri="{FF2B5EF4-FFF2-40B4-BE49-F238E27FC236}">
                  <a16:creationId xmlns:a16="http://schemas.microsoft.com/office/drawing/2014/main" id="{55D4F717-EC6E-FE90-1FFA-5DD3C798111E}"/>
                </a:ext>
              </a:extLst>
            </p:cNvPr>
            <p:cNvSpPr txBox="1"/>
            <p:nvPr/>
          </p:nvSpPr>
          <p:spPr>
            <a:xfrm>
              <a:off x="2499523" y="1835153"/>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600" b="1">
                  <a:solidFill>
                    <a:srgbClr val="002060"/>
                  </a:solidFill>
                  <a:latin typeface="Montserrat" panose="00000500000000000000" pitchFamily="2" charset="0"/>
                </a:rPr>
                <a:t>100,1 M€</a:t>
              </a:r>
              <a:endParaRPr lang="en-US" sz="1600" b="1">
                <a:solidFill>
                  <a:srgbClr val="002060"/>
                </a:solidFill>
                <a:latin typeface="Montserrat" panose="00000500000000000000" pitchFamily="2" charset="0"/>
              </a:endParaRPr>
            </a:p>
          </p:txBody>
        </p:sp>
        <p:sp>
          <p:nvSpPr>
            <p:cNvPr id="27" name="CuadroTexto 26">
              <a:extLst>
                <a:ext uri="{FF2B5EF4-FFF2-40B4-BE49-F238E27FC236}">
                  <a16:creationId xmlns:a16="http://schemas.microsoft.com/office/drawing/2014/main" id="{1AA8C4FB-5D80-C883-CDEF-B5E4A19A81A9}"/>
                </a:ext>
              </a:extLst>
            </p:cNvPr>
            <p:cNvSpPr txBox="1"/>
            <p:nvPr/>
          </p:nvSpPr>
          <p:spPr>
            <a:xfrm>
              <a:off x="3737548" y="1835153"/>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tx1"/>
                  </a:solidFill>
                  <a:latin typeface="Montserrat" panose="00000500000000000000" pitchFamily="2" charset="0"/>
                </a:rPr>
                <a:t>91,9 M€</a:t>
              </a:r>
              <a:endParaRPr lang="en-US" sz="1600" b="1">
                <a:solidFill>
                  <a:schemeClr val="tx1"/>
                </a:solidFill>
                <a:latin typeface="Montserrat" panose="00000500000000000000" pitchFamily="2" charset="0"/>
              </a:endParaRPr>
            </a:p>
          </p:txBody>
        </p:sp>
        <p:sp>
          <p:nvSpPr>
            <p:cNvPr id="28" name="CuadroTexto 27">
              <a:extLst>
                <a:ext uri="{FF2B5EF4-FFF2-40B4-BE49-F238E27FC236}">
                  <a16:creationId xmlns:a16="http://schemas.microsoft.com/office/drawing/2014/main" id="{70455162-726F-D1DF-6509-909FCE33C857}"/>
                </a:ext>
              </a:extLst>
            </p:cNvPr>
            <p:cNvSpPr txBox="1"/>
            <p:nvPr/>
          </p:nvSpPr>
          <p:spPr>
            <a:xfrm>
              <a:off x="5146735" y="1820644"/>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rgbClr val="00B050"/>
                  </a:solidFill>
                  <a:latin typeface="Montserrat"/>
                </a:rPr>
                <a:t> </a:t>
              </a:r>
              <a:r>
                <a:rPr lang="es-ES" sz="1600" b="1">
                  <a:solidFill>
                    <a:srgbClr val="00B050"/>
                  </a:solidFill>
                  <a:latin typeface="Montserrat" panose="00000500000000000000" pitchFamily="2" charset="0"/>
                </a:rPr>
                <a:t>9%</a:t>
              </a:r>
              <a:endParaRPr lang="en-US" sz="1600" b="1">
                <a:solidFill>
                  <a:srgbClr val="00B050"/>
                </a:solidFill>
                <a:latin typeface="Montserrat" panose="00000500000000000000" pitchFamily="2" charset="0"/>
              </a:endParaRPr>
            </a:p>
          </p:txBody>
        </p:sp>
        <p:sp>
          <p:nvSpPr>
            <p:cNvPr id="29" name="CuadroTexto 28">
              <a:extLst>
                <a:ext uri="{FF2B5EF4-FFF2-40B4-BE49-F238E27FC236}">
                  <a16:creationId xmlns:a16="http://schemas.microsoft.com/office/drawing/2014/main" id="{E17E9278-B65C-D607-600D-AB60ACD0FBAF}"/>
                </a:ext>
              </a:extLst>
            </p:cNvPr>
            <p:cNvSpPr txBox="1"/>
            <p:nvPr/>
          </p:nvSpPr>
          <p:spPr>
            <a:xfrm>
              <a:off x="437868" y="1859432"/>
              <a:ext cx="1866040" cy="2312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s-ES" sz="1400" i="0" u="none" strike="noStrike" cap="none" spc="0" normalizeH="0" baseline="0">
                  <a:ln>
                    <a:noFill/>
                  </a:ln>
                  <a:solidFill>
                    <a:srgbClr val="002060"/>
                  </a:solidFill>
                  <a:effectLst/>
                  <a:uFillTx/>
                  <a:latin typeface="Montserrat" panose="00000500000000000000" pitchFamily="2" charset="0"/>
                  <a:sym typeface="Calibri"/>
                </a:rPr>
                <a:t>Cifra de negocios</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grpSp>
      <p:grpSp>
        <p:nvGrpSpPr>
          <p:cNvPr id="30" name="Group 30">
            <a:extLst>
              <a:ext uri="{FF2B5EF4-FFF2-40B4-BE49-F238E27FC236}">
                <a16:creationId xmlns:a16="http://schemas.microsoft.com/office/drawing/2014/main" id="{EB82C8A6-2C8A-BB19-8512-301C3D103B6B}"/>
              </a:ext>
            </a:extLst>
          </p:cNvPr>
          <p:cNvGrpSpPr/>
          <p:nvPr/>
        </p:nvGrpSpPr>
        <p:grpSpPr>
          <a:xfrm>
            <a:off x="314021" y="2849530"/>
            <a:ext cx="6136368" cy="442671"/>
            <a:chOff x="314021" y="2239877"/>
            <a:chExt cx="6136368" cy="442671"/>
          </a:xfrm>
        </p:grpSpPr>
        <p:sp>
          <p:nvSpPr>
            <p:cNvPr id="31" name="Rectángulo: esquinas redondeadas 30">
              <a:extLst>
                <a:ext uri="{FF2B5EF4-FFF2-40B4-BE49-F238E27FC236}">
                  <a16:creationId xmlns:a16="http://schemas.microsoft.com/office/drawing/2014/main" id="{C676519A-72B2-7A1D-715F-AE2F68E8D615}"/>
                </a:ext>
              </a:extLst>
            </p:cNvPr>
            <p:cNvSpPr/>
            <p:nvPr/>
          </p:nvSpPr>
          <p:spPr>
            <a:xfrm>
              <a:off x="314021" y="2239877"/>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32" name="CuadroTexto 31">
              <a:extLst>
                <a:ext uri="{FF2B5EF4-FFF2-40B4-BE49-F238E27FC236}">
                  <a16:creationId xmlns:a16="http://schemas.microsoft.com/office/drawing/2014/main" id="{424E9969-B63D-8950-3F15-04634553F1B3}"/>
                </a:ext>
              </a:extLst>
            </p:cNvPr>
            <p:cNvSpPr txBox="1"/>
            <p:nvPr/>
          </p:nvSpPr>
          <p:spPr>
            <a:xfrm>
              <a:off x="2499523" y="2304424"/>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rgbClr val="002060"/>
                  </a:solidFill>
                  <a:latin typeface="Montserrat" panose="00000500000000000000" pitchFamily="2" charset="0"/>
                </a:rPr>
                <a:t>6,3 M€</a:t>
              </a:r>
              <a:endParaRPr lang="en-US" sz="1600" b="1">
                <a:solidFill>
                  <a:srgbClr val="002060"/>
                </a:solidFill>
                <a:latin typeface="Montserrat" panose="00000500000000000000" pitchFamily="2" charset="0"/>
              </a:endParaRPr>
            </a:p>
          </p:txBody>
        </p:sp>
        <p:sp>
          <p:nvSpPr>
            <p:cNvPr id="33" name="CuadroTexto 32">
              <a:extLst>
                <a:ext uri="{FF2B5EF4-FFF2-40B4-BE49-F238E27FC236}">
                  <a16:creationId xmlns:a16="http://schemas.microsoft.com/office/drawing/2014/main" id="{9FE5B538-177D-8736-9C65-62C6BDAD0A6C}"/>
                </a:ext>
              </a:extLst>
            </p:cNvPr>
            <p:cNvSpPr txBox="1"/>
            <p:nvPr/>
          </p:nvSpPr>
          <p:spPr>
            <a:xfrm>
              <a:off x="3729255" y="2304424"/>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tx1"/>
                  </a:solidFill>
                  <a:latin typeface="Montserrat" panose="00000500000000000000" pitchFamily="2" charset="0"/>
                </a:rPr>
                <a:t>3,5 M€</a:t>
              </a:r>
              <a:endParaRPr lang="en-US" sz="1600" b="1">
                <a:solidFill>
                  <a:schemeClr val="tx1"/>
                </a:solidFill>
                <a:latin typeface="Montserrat" panose="00000500000000000000" pitchFamily="2" charset="0"/>
              </a:endParaRPr>
            </a:p>
          </p:txBody>
        </p:sp>
        <p:sp>
          <p:nvSpPr>
            <p:cNvPr id="35" name="CuadroTexto 34">
              <a:extLst>
                <a:ext uri="{FF2B5EF4-FFF2-40B4-BE49-F238E27FC236}">
                  <a16:creationId xmlns:a16="http://schemas.microsoft.com/office/drawing/2014/main" id="{8561F867-906D-E4A8-787F-02A19C2C0BC9}"/>
                </a:ext>
              </a:extLst>
            </p:cNvPr>
            <p:cNvSpPr txBox="1"/>
            <p:nvPr/>
          </p:nvSpPr>
          <p:spPr>
            <a:xfrm>
              <a:off x="5135702" y="2304424"/>
              <a:ext cx="122953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chemeClr val="accent6">
                      <a:lumMod val="50000"/>
                    </a:schemeClr>
                  </a:solidFill>
                  <a:latin typeface="Montserrat" panose="00000500000000000000" pitchFamily="2" charset="0"/>
                </a:defRPr>
              </a:lvl1pPr>
            </a:lstStyle>
            <a:p>
              <a:r>
                <a:rPr lang="es-ES">
                  <a:solidFill>
                    <a:srgbClr val="00B050"/>
                  </a:solidFill>
                </a:rPr>
                <a:t>81%</a:t>
              </a:r>
              <a:endParaRPr lang="en-US">
                <a:solidFill>
                  <a:srgbClr val="00B050"/>
                </a:solidFill>
              </a:endParaRPr>
            </a:p>
          </p:txBody>
        </p:sp>
        <p:sp>
          <p:nvSpPr>
            <p:cNvPr id="36" name="CuadroTexto 35">
              <a:extLst>
                <a:ext uri="{FF2B5EF4-FFF2-40B4-BE49-F238E27FC236}">
                  <a16:creationId xmlns:a16="http://schemas.microsoft.com/office/drawing/2014/main" id="{A23845D4-9AA7-EBB6-714C-630B5B775CB1}"/>
                </a:ext>
              </a:extLst>
            </p:cNvPr>
            <p:cNvSpPr txBox="1"/>
            <p:nvPr/>
          </p:nvSpPr>
          <p:spPr>
            <a:xfrm>
              <a:off x="473755" y="2328703"/>
              <a:ext cx="1866040" cy="2312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s-ES" sz="1400" i="0" u="none" strike="noStrike" cap="none" spc="0" normalizeH="0" baseline="0">
                  <a:ln>
                    <a:noFill/>
                  </a:ln>
                  <a:solidFill>
                    <a:srgbClr val="002060"/>
                  </a:solidFill>
                  <a:effectLst/>
                  <a:uFillTx/>
                  <a:latin typeface="Montserrat" panose="00000500000000000000" pitchFamily="2" charset="0"/>
                  <a:sym typeface="Calibri"/>
                </a:rPr>
                <a:t>EBITDA</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grpSp>
      <p:grpSp>
        <p:nvGrpSpPr>
          <p:cNvPr id="37" name="Group 31">
            <a:extLst>
              <a:ext uri="{FF2B5EF4-FFF2-40B4-BE49-F238E27FC236}">
                <a16:creationId xmlns:a16="http://schemas.microsoft.com/office/drawing/2014/main" id="{412DE2CD-92AF-9C5A-B3EB-B5F36D2810BC}"/>
              </a:ext>
            </a:extLst>
          </p:cNvPr>
          <p:cNvGrpSpPr/>
          <p:nvPr/>
        </p:nvGrpSpPr>
        <p:grpSpPr>
          <a:xfrm>
            <a:off x="314021" y="3394275"/>
            <a:ext cx="6136368" cy="442671"/>
            <a:chOff x="314021" y="2765880"/>
            <a:chExt cx="6136368" cy="442671"/>
          </a:xfrm>
        </p:grpSpPr>
        <p:sp>
          <p:nvSpPr>
            <p:cNvPr id="38" name="Rectángulo: esquinas redondeadas 37">
              <a:extLst>
                <a:ext uri="{FF2B5EF4-FFF2-40B4-BE49-F238E27FC236}">
                  <a16:creationId xmlns:a16="http://schemas.microsoft.com/office/drawing/2014/main" id="{B6E515A2-CCC6-8743-8B2C-F4BB3F8C89B8}"/>
                </a:ext>
              </a:extLst>
            </p:cNvPr>
            <p:cNvSpPr/>
            <p:nvPr/>
          </p:nvSpPr>
          <p:spPr>
            <a:xfrm>
              <a:off x="314021" y="2765880"/>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39" name="CuadroTexto 38">
              <a:extLst>
                <a:ext uri="{FF2B5EF4-FFF2-40B4-BE49-F238E27FC236}">
                  <a16:creationId xmlns:a16="http://schemas.microsoft.com/office/drawing/2014/main" id="{6CD5CD7E-6EE2-8D6B-F5F7-EDB28CD60D8E}"/>
                </a:ext>
              </a:extLst>
            </p:cNvPr>
            <p:cNvSpPr txBox="1"/>
            <p:nvPr/>
          </p:nvSpPr>
          <p:spPr>
            <a:xfrm>
              <a:off x="2499523" y="2830832"/>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600" b="1">
                  <a:solidFill>
                    <a:srgbClr val="002060"/>
                  </a:solidFill>
                  <a:latin typeface="Montserrat" panose="00000500000000000000" pitchFamily="2" charset="0"/>
                </a:rPr>
                <a:t>(4,3)M€</a:t>
              </a:r>
              <a:endParaRPr lang="en-US" sz="1600" b="1">
                <a:solidFill>
                  <a:srgbClr val="002060"/>
                </a:solidFill>
                <a:latin typeface="Montserrat" panose="00000500000000000000" pitchFamily="2" charset="0"/>
              </a:endParaRPr>
            </a:p>
          </p:txBody>
        </p:sp>
        <p:sp>
          <p:nvSpPr>
            <p:cNvPr id="40" name="CuadroTexto 39">
              <a:extLst>
                <a:ext uri="{FF2B5EF4-FFF2-40B4-BE49-F238E27FC236}">
                  <a16:creationId xmlns:a16="http://schemas.microsoft.com/office/drawing/2014/main" id="{EC4E91DD-744D-AB94-3422-04778857CAA3}"/>
                </a:ext>
              </a:extLst>
            </p:cNvPr>
            <p:cNvSpPr txBox="1"/>
            <p:nvPr/>
          </p:nvSpPr>
          <p:spPr>
            <a:xfrm>
              <a:off x="3759244" y="2830832"/>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tx1"/>
                  </a:solidFill>
                  <a:latin typeface="Montserrat" panose="00000500000000000000" pitchFamily="2" charset="0"/>
                </a:rPr>
                <a:t>(7,4) M€</a:t>
              </a:r>
              <a:endParaRPr lang="en-US" sz="1600" b="1">
                <a:solidFill>
                  <a:schemeClr val="tx1"/>
                </a:solidFill>
                <a:latin typeface="Montserrat" panose="00000500000000000000" pitchFamily="2" charset="0"/>
              </a:endParaRPr>
            </a:p>
          </p:txBody>
        </p:sp>
        <p:sp>
          <p:nvSpPr>
            <p:cNvPr id="41" name="CuadroTexto 40">
              <a:extLst>
                <a:ext uri="{FF2B5EF4-FFF2-40B4-BE49-F238E27FC236}">
                  <a16:creationId xmlns:a16="http://schemas.microsoft.com/office/drawing/2014/main" id="{2B5713E7-003F-5329-287F-E5325B2B038C}"/>
                </a:ext>
              </a:extLst>
            </p:cNvPr>
            <p:cNvSpPr txBox="1"/>
            <p:nvPr/>
          </p:nvSpPr>
          <p:spPr>
            <a:xfrm>
              <a:off x="5173586" y="2801096"/>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rgbClr val="FF0000"/>
                  </a:solidFill>
                  <a:latin typeface="Montserrat" panose="00000500000000000000" pitchFamily="2" charset="0"/>
                </a:defRPr>
              </a:lvl1pPr>
            </a:lstStyle>
            <a:p>
              <a:r>
                <a:rPr lang="es-ES">
                  <a:solidFill>
                    <a:srgbClr val="00B050"/>
                  </a:solidFill>
                </a:rPr>
                <a:t>43%</a:t>
              </a:r>
              <a:endParaRPr lang="en-US">
                <a:solidFill>
                  <a:srgbClr val="00B050"/>
                </a:solidFill>
              </a:endParaRPr>
            </a:p>
          </p:txBody>
        </p:sp>
        <p:sp>
          <p:nvSpPr>
            <p:cNvPr id="42" name="CuadroTexto 41">
              <a:extLst>
                <a:ext uri="{FF2B5EF4-FFF2-40B4-BE49-F238E27FC236}">
                  <a16:creationId xmlns:a16="http://schemas.microsoft.com/office/drawing/2014/main" id="{F90987F3-FC84-6816-76F7-DA6753D2FB08}"/>
                </a:ext>
              </a:extLst>
            </p:cNvPr>
            <p:cNvSpPr txBox="1"/>
            <p:nvPr/>
          </p:nvSpPr>
          <p:spPr>
            <a:xfrm>
              <a:off x="437868" y="2855111"/>
              <a:ext cx="1866040" cy="2312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s-ES" sz="1400" i="0" u="none" strike="noStrike" cap="none" spc="0" normalizeH="0" baseline="0">
                  <a:ln>
                    <a:noFill/>
                  </a:ln>
                  <a:solidFill>
                    <a:srgbClr val="002060"/>
                  </a:solidFill>
                  <a:effectLst/>
                  <a:uFillTx/>
                  <a:latin typeface="Montserrat" panose="00000500000000000000" pitchFamily="2" charset="0"/>
                  <a:sym typeface="Calibri"/>
                </a:rPr>
                <a:t>Resultado neto</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grpSp>
      <p:grpSp>
        <p:nvGrpSpPr>
          <p:cNvPr id="43" name="Group 32">
            <a:extLst>
              <a:ext uri="{FF2B5EF4-FFF2-40B4-BE49-F238E27FC236}">
                <a16:creationId xmlns:a16="http://schemas.microsoft.com/office/drawing/2014/main" id="{29D6A4E6-9852-3F46-9C57-0E738863914E}"/>
              </a:ext>
            </a:extLst>
          </p:cNvPr>
          <p:cNvGrpSpPr/>
          <p:nvPr/>
        </p:nvGrpSpPr>
        <p:grpSpPr>
          <a:xfrm>
            <a:off x="314021" y="3912886"/>
            <a:ext cx="6136368" cy="442671"/>
            <a:chOff x="314021" y="3301408"/>
            <a:chExt cx="6136368" cy="442671"/>
          </a:xfrm>
        </p:grpSpPr>
        <p:sp>
          <p:nvSpPr>
            <p:cNvPr id="44" name="Rectángulo: esquinas redondeadas 43">
              <a:extLst>
                <a:ext uri="{FF2B5EF4-FFF2-40B4-BE49-F238E27FC236}">
                  <a16:creationId xmlns:a16="http://schemas.microsoft.com/office/drawing/2014/main" id="{53B34633-F146-9C24-BF98-D40363016EA9}"/>
                </a:ext>
              </a:extLst>
            </p:cNvPr>
            <p:cNvSpPr/>
            <p:nvPr/>
          </p:nvSpPr>
          <p:spPr>
            <a:xfrm>
              <a:off x="314021" y="3301408"/>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45" name="CuadroTexto 44">
              <a:extLst>
                <a:ext uri="{FF2B5EF4-FFF2-40B4-BE49-F238E27FC236}">
                  <a16:creationId xmlns:a16="http://schemas.microsoft.com/office/drawing/2014/main" id="{AC4F9CBF-0EBF-6F43-F2FE-DE6EFE91BC55}"/>
                </a:ext>
              </a:extLst>
            </p:cNvPr>
            <p:cNvSpPr txBox="1"/>
            <p:nvPr/>
          </p:nvSpPr>
          <p:spPr>
            <a:xfrm>
              <a:off x="2499523" y="3346008"/>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1600" b="1">
                  <a:solidFill>
                    <a:srgbClr val="002060"/>
                  </a:solidFill>
                  <a:latin typeface="Montserrat" panose="00000500000000000000" pitchFamily="2" charset="0"/>
                </a:rPr>
                <a:t>88,8 M€</a:t>
              </a:r>
              <a:endParaRPr lang="en-US" sz="1600" b="1">
                <a:solidFill>
                  <a:srgbClr val="002060"/>
                </a:solidFill>
                <a:latin typeface="Montserrat" panose="00000500000000000000" pitchFamily="2" charset="0"/>
              </a:endParaRPr>
            </a:p>
          </p:txBody>
        </p:sp>
        <p:sp>
          <p:nvSpPr>
            <p:cNvPr id="46" name="CuadroTexto 45">
              <a:extLst>
                <a:ext uri="{FF2B5EF4-FFF2-40B4-BE49-F238E27FC236}">
                  <a16:creationId xmlns:a16="http://schemas.microsoft.com/office/drawing/2014/main" id="{3BE309A4-CAAF-E027-E755-FC97D580BD5E}"/>
                </a:ext>
              </a:extLst>
            </p:cNvPr>
            <p:cNvSpPr txBox="1"/>
            <p:nvPr/>
          </p:nvSpPr>
          <p:spPr>
            <a:xfrm>
              <a:off x="3737548" y="3342108"/>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tx1"/>
                  </a:solidFill>
                  <a:latin typeface="Montserrat" panose="00000500000000000000" pitchFamily="2" charset="0"/>
                </a:rPr>
                <a:t>85,6 M€</a:t>
              </a:r>
              <a:endParaRPr lang="en-US" sz="1600" b="1">
                <a:solidFill>
                  <a:schemeClr val="tx1"/>
                </a:solidFill>
                <a:latin typeface="Montserrat" panose="00000500000000000000" pitchFamily="2" charset="0"/>
              </a:endParaRPr>
            </a:p>
          </p:txBody>
        </p:sp>
        <p:sp>
          <p:nvSpPr>
            <p:cNvPr id="47" name="CuadroTexto 46">
              <a:extLst>
                <a:ext uri="{FF2B5EF4-FFF2-40B4-BE49-F238E27FC236}">
                  <a16:creationId xmlns:a16="http://schemas.microsoft.com/office/drawing/2014/main" id="{E9CA9606-9D11-AF18-326B-85B78179063B}"/>
                </a:ext>
              </a:extLst>
            </p:cNvPr>
            <p:cNvSpPr txBox="1"/>
            <p:nvPr/>
          </p:nvSpPr>
          <p:spPr>
            <a:xfrm>
              <a:off x="5173585" y="3342108"/>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accent6">
                      <a:lumMod val="50000"/>
                    </a:schemeClr>
                  </a:solidFill>
                  <a:latin typeface="Montserrat" panose="00000500000000000000" pitchFamily="2" charset="0"/>
                </a:rPr>
                <a:t> </a:t>
              </a:r>
              <a:r>
                <a:rPr lang="es-ES" sz="1600" b="1">
                  <a:solidFill>
                    <a:srgbClr val="FF0000"/>
                  </a:solidFill>
                  <a:latin typeface="Montserrat" panose="00000500000000000000" pitchFamily="2" charset="0"/>
                </a:rPr>
                <a:t>(4)</a:t>
              </a:r>
              <a:r>
                <a:rPr lang="es-ES" sz="1100" b="1">
                  <a:solidFill>
                    <a:srgbClr val="FF0000"/>
                  </a:solidFill>
                  <a:latin typeface="Montserrat" panose="00000500000000000000" pitchFamily="2" charset="0"/>
                </a:rPr>
                <a:t>%</a:t>
              </a:r>
              <a:r>
                <a:rPr lang="es-ES" sz="1600" b="1">
                  <a:solidFill>
                    <a:srgbClr val="00B050"/>
                  </a:solidFill>
                  <a:latin typeface="Montserrat" panose="00000500000000000000" pitchFamily="2" charset="0"/>
                </a:rPr>
                <a:t> </a:t>
              </a:r>
              <a:endParaRPr lang="en-US" sz="1600" b="1">
                <a:solidFill>
                  <a:srgbClr val="00B050"/>
                </a:solidFill>
                <a:latin typeface="Montserrat" panose="00000500000000000000" pitchFamily="2" charset="0"/>
              </a:endParaRPr>
            </a:p>
          </p:txBody>
        </p:sp>
        <p:sp>
          <p:nvSpPr>
            <p:cNvPr id="48" name="CuadroTexto 47">
              <a:extLst>
                <a:ext uri="{FF2B5EF4-FFF2-40B4-BE49-F238E27FC236}">
                  <a16:creationId xmlns:a16="http://schemas.microsoft.com/office/drawing/2014/main" id="{C846BD08-7EDA-E022-8916-45CBBEE88980}"/>
                </a:ext>
              </a:extLst>
            </p:cNvPr>
            <p:cNvSpPr txBox="1"/>
            <p:nvPr/>
          </p:nvSpPr>
          <p:spPr>
            <a:xfrm>
              <a:off x="437868" y="3358725"/>
              <a:ext cx="1866040" cy="254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s-ES" sz="1400" i="0" u="none" strike="noStrike" cap="none" spc="0" normalizeH="0" baseline="0">
                  <a:ln>
                    <a:noFill/>
                  </a:ln>
                  <a:solidFill>
                    <a:srgbClr val="002060"/>
                  </a:solidFill>
                  <a:effectLst/>
                  <a:uFillTx/>
                  <a:latin typeface="Montserrat" panose="00000500000000000000" pitchFamily="2" charset="0"/>
                  <a:sym typeface="Calibri"/>
                </a:rPr>
                <a:t>Deuda bruta </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grpSp>
      <p:grpSp>
        <p:nvGrpSpPr>
          <p:cNvPr id="49" name="Group 33">
            <a:extLst>
              <a:ext uri="{FF2B5EF4-FFF2-40B4-BE49-F238E27FC236}">
                <a16:creationId xmlns:a16="http://schemas.microsoft.com/office/drawing/2014/main" id="{3B82F977-D48B-F9A9-B8AE-5C64C44249DE}"/>
              </a:ext>
            </a:extLst>
          </p:cNvPr>
          <p:cNvGrpSpPr/>
          <p:nvPr/>
        </p:nvGrpSpPr>
        <p:grpSpPr>
          <a:xfrm>
            <a:off x="314021" y="4439044"/>
            <a:ext cx="6136368" cy="442671"/>
            <a:chOff x="314021" y="3841444"/>
            <a:chExt cx="6136368" cy="442671"/>
          </a:xfrm>
        </p:grpSpPr>
        <p:sp>
          <p:nvSpPr>
            <p:cNvPr id="50" name="Rectángulo: esquinas redondeadas 49">
              <a:extLst>
                <a:ext uri="{FF2B5EF4-FFF2-40B4-BE49-F238E27FC236}">
                  <a16:creationId xmlns:a16="http://schemas.microsoft.com/office/drawing/2014/main" id="{B7DED23B-B82D-E286-2994-134321D32B65}"/>
                </a:ext>
              </a:extLst>
            </p:cNvPr>
            <p:cNvSpPr/>
            <p:nvPr/>
          </p:nvSpPr>
          <p:spPr>
            <a:xfrm>
              <a:off x="314021" y="3841444"/>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51" name="CuadroTexto 50">
              <a:extLst>
                <a:ext uri="{FF2B5EF4-FFF2-40B4-BE49-F238E27FC236}">
                  <a16:creationId xmlns:a16="http://schemas.microsoft.com/office/drawing/2014/main" id="{5B3A60CC-B044-7E8D-C429-F23507F0CAB2}"/>
                </a:ext>
              </a:extLst>
            </p:cNvPr>
            <p:cNvSpPr txBox="1"/>
            <p:nvPr/>
          </p:nvSpPr>
          <p:spPr>
            <a:xfrm>
              <a:off x="2499523" y="3910511"/>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rgbClr val="002060"/>
                  </a:solidFill>
                  <a:latin typeface="Montserrat" panose="00000500000000000000" pitchFamily="2" charset="0"/>
                </a:rPr>
                <a:t>1,5 M€</a:t>
              </a:r>
              <a:endParaRPr lang="en-US" sz="1600" b="1">
                <a:solidFill>
                  <a:srgbClr val="002060"/>
                </a:solidFill>
                <a:latin typeface="Montserrat" panose="00000500000000000000" pitchFamily="2" charset="0"/>
              </a:endParaRPr>
            </a:p>
          </p:txBody>
        </p:sp>
        <p:sp>
          <p:nvSpPr>
            <p:cNvPr id="52" name="CuadroTexto 51">
              <a:extLst>
                <a:ext uri="{FF2B5EF4-FFF2-40B4-BE49-F238E27FC236}">
                  <a16:creationId xmlns:a16="http://schemas.microsoft.com/office/drawing/2014/main" id="{D775B5EA-3B7B-AC16-5F67-CE43043E3D19}"/>
                </a:ext>
              </a:extLst>
            </p:cNvPr>
            <p:cNvSpPr txBox="1"/>
            <p:nvPr/>
          </p:nvSpPr>
          <p:spPr>
            <a:xfrm>
              <a:off x="3759243" y="3910511"/>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s-ES" sz="1600" b="1">
                  <a:solidFill>
                    <a:schemeClr val="tx1"/>
                  </a:solidFill>
                  <a:latin typeface="Montserrat" panose="00000500000000000000" pitchFamily="2" charset="0"/>
                </a:rPr>
                <a:t>(0,9) M€</a:t>
              </a:r>
              <a:endParaRPr lang="en-US" sz="1600" b="1">
                <a:solidFill>
                  <a:schemeClr val="tx1"/>
                </a:solidFill>
                <a:latin typeface="Montserrat" panose="00000500000000000000" pitchFamily="2" charset="0"/>
              </a:endParaRPr>
            </a:p>
          </p:txBody>
        </p:sp>
        <p:sp>
          <p:nvSpPr>
            <p:cNvPr id="53" name="CuadroTexto 52">
              <a:extLst>
                <a:ext uri="{FF2B5EF4-FFF2-40B4-BE49-F238E27FC236}">
                  <a16:creationId xmlns:a16="http://schemas.microsoft.com/office/drawing/2014/main" id="{2499F54C-7E56-9EE1-C00E-9A93676E37D1}"/>
                </a:ext>
              </a:extLst>
            </p:cNvPr>
            <p:cNvSpPr txBox="1"/>
            <p:nvPr/>
          </p:nvSpPr>
          <p:spPr>
            <a:xfrm>
              <a:off x="5173584" y="3910511"/>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rgbClr val="FF0000"/>
                  </a:solidFill>
                  <a:latin typeface="Montserrat" panose="00000500000000000000" pitchFamily="2" charset="0"/>
                </a:defRPr>
              </a:lvl1pPr>
            </a:lstStyle>
            <a:p>
              <a:r>
                <a:rPr lang="es-ES">
                  <a:solidFill>
                    <a:srgbClr val="00B050"/>
                  </a:solidFill>
                </a:rPr>
                <a:t>100%</a:t>
              </a:r>
              <a:endParaRPr lang="en-US">
                <a:solidFill>
                  <a:srgbClr val="00B050"/>
                </a:solidFill>
              </a:endParaRPr>
            </a:p>
          </p:txBody>
        </p:sp>
        <p:sp>
          <p:nvSpPr>
            <p:cNvPr id="54" name="CuadroTexto 53">
              <a:extLst>
                <a:ext uri="{FF2B5EF4-FFF2-40B4-BE49-F238E27FC236}">
                  <a16:creationId xmlns:a16="http://schemas.microsoft.com/office/drawing/2014/main" id="{C62D2130-65DC-C8D8-4374-3D0D7288485E}"/>
                </a:ext>
              </a:extLst>
            </p:cNvPr>
            <p:cNvSpPr txBox="1"/>
            <p:nvPr/>
          </p:nvSpPr>
          <p:spPr>
            <a:xfrm>
              <a:off x="314021" y="3934790"/>
              <a:ext cx="225391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s-ES" sz="1400">
                  <a:solidFill>
                    <a:srgbClr val="002060"/>
                  </a:solidFill>
                  <a:latin typeface="Montserrat" panose="00000500000000000000" pitchFamily="2" charset="0"/>
                </a:rPr>
                <a:t>  Rdo. de explotación</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grpSp>
      <p:sp>
        <p:nvSpPr>
          <p:cNvPr id="61" name="CuadroTexto 65">
            <a:extLst>
              <a:ext uri="{FF2B5EF4-FFF2-40B4-BE49-F238E27FC236}">
                <a16:creationId xmlns:a16="http://schemas.microsoft.com/office/drawing/2014/main" id="{6C9E7436-7A71-4313-6533-25820CF6D861}"/>
              </a:ext>
            </a:extLst>
          </p:cNvPr>
          <p:cNvSpPr txBox="1"/>
          <p:nvPr/>
        </p:nvSpPr>
        <p:spPr>
          <a:xfrm>
            <a:off x="8089330" y="2316685"/>
            <a:ext cx="2364926" cy="410986"/>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Incremento cifra de negocio en las unidades de IR y Aero</a:t>
            </a:r>
            <a:endParaRPr kumimoji="0" lang="en-US" sz="10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62" name="CuadroTexto 67">
            <a:extLst>
              <a:ext uri="{FF2B5EF4-FFF2-40B4-BE49-F238E27FC236}">
                <a16:creationId xmlns:a16="http://schemas.microsoft.com/office/drawing/2014/main" id="{71AC37AB-E283-E369-3205-5DCEC01B4E14}"/>
              </a:ext>
            </a:extLst>
          </p:cNvPr>
          <p:cNvSpPr txBox="1"/>
          <p:nvPr/>
        </p:nvSpPr>
        <p:spPr>
          <a:xfrm>
            <a:off x="7427039" y="2772970"/>
            <a:ext cx="3477757" cy="41996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algn="ctr">
              <a:lnSpc>
                <a:spcPct val="150000"/>
              </a:lnSpc>
              <a:defRPr/>
            </a:pPr>
            <a:r>
              <a:rPr lang="es-ES" sz="1000">
                <a:solidFill>
                  <a:srgbClr val="002060"/>
                </a:solidFill>
                <a:latin typeface="Montserrat" panose="00000500000000000000" pitchFamily="2" charset="0"/>
              </a:rPr>
              <a:t>Mejora por incremento  del margen bruto</a:t>
            </a:r>
          </a:p>
          <a:p>
            <a:pPr algn="ctr">
              <a:lnSpc>
                <a:spcPct val="150000"/>
              </a:lnSpc>
              <a:defRPr/>
            </a:pPr>
            <a:r>
              <a:rPr lang="es-ES" sz="1000">
                <a:solidFill>
                  <a:srgbClr val="002060"/>
                </a:solidFill>
                <a:latin typeface="Montserrat" panose="00000500000000000000" pitchFamily="2" charset="0"/>
              </a:rPr>
              <a:t>Contención  </a:t>
            </a:r>
            <a:r>
              <a:rPr lang="en-US" sz="1000">
                <a:solidFill>
                  <a:srgbClr val="002060"/>
                </a:solidFill>
                <a:latin typeface="Montserrat" panose="00000500000000000000" pitchFamily="2" charset="0"/>
              </a:rPr>
              <a:t>de </a:t>
            </a:r>
            <a:r>
              <a:rPr lang="es-ES" sz="1000">
                <a:solidFill>
                  <a:srgbClr val="002060"/>
                </a:solidFill>
                <a:latin typeface="Montserrat" panose="00000500000000000000" pitchFamily="2" charset="0"/>
              </a:rPr>
              <a:t>gastos</a:t>
            </a:r>
            <a:r>
              <a:rPr lang="en-US" sz="1000">
                <a:solidFill>
                  <a:srgbClr val="002060"/>
                </a:solidFill>
                <a:latin typeface="Montserrat" panose="00000500000000000000" pitchFamily="2" charset="0"/>
              </a:rPr>
              <a:t> </a:t>
            </a:r>
            <a:r>
              <a:rPr lang="en-US" sz="1000" err="1">
                <a:solidFill>
                  <a:srgbClr val="002060"/>
                </a:solidFill>
                <a:latin typeface="Montserrat" panose="00000500000000000000" pitchFamily="2" charset="0"/>
              </a:rPr>
              <a:t>indirectos</a:t>
            </a:r>
            <a:endParaRPr kumimoji="0" lang="es-ES" sz="1000" i="0" u="none" strike="noStrike" cap="none" spc="0" normalizeH="0" baseline="0">
              <a:ln>
                <a:noFill/>
              </a:ln>
              <a:solidFill>
                <a:srgbClr val="002060"/>
              </a:solidFill>
              <a:effectLst/>
              <a:uFillTx/>
              <a:latin typeface="Montserrat" panose="00000500000000000000" pitchFamily="2" charset="0"/>
              <a:sym typeface="Calibri"/>
            </a:endParaRPr>
          </a:p>
          <a:p>
            <a:pPr algn="ctr">
              <a:defRPr/>
            </a:pPr>
            <a:endParaRPr lang="en-US" sz="1000">
              <a:solidFill>
                <a:srgbClr val="002060"/>
              </a:solidFill>
              <a:latin typeface="Montserrat" panose="00000500000000000000" pitchFamily="2" charset="0"/>
            </a:endParaRPr>
          </a:p>
        </p:txBody>
      </p:sp>
      <p:grpSp>
        <p:nvGrpSpPr>
          <p:cNvPr id="63" name="Group 35">
            <a:extLst>
              <a:ext uri="{FF2B5EF4-FFF2-40B4-BE49-F238E27FC236}">
                <a16:creationId xmlns:a16="http://schemas.microsoft.com/office/drawing/2014/main" id="{1A9D1D5D-BBED-397B-8498-C1319DBB0E59}"/>
              </a:ext>
            </a:extLst>
          </p:cNvPr>
          <p:cNvGrpSpPr/>
          <p:nvPr/>
        </p:nvGrpSpPr>
        <p:grpSpPr>
          <a:xfrm>
            <a:off x="314021" y="4980985"/>
            <a:ext cx="6136368" cy="442671"/>
            <a:chOff x="314021" y="4950711"/>
            <a:chExt cx="6136368" cy="442671"/>
          </a:xfrm>
        </p:grpSpPr>
        <p:sp>
          <p:nvSpPr>
            <p:cNvPr id="64" name="CuadroTexto 63">
              <a:extLst>
                <a:ext uri="{FF2B5EF4-FFF2-40B4-BE49-F238E27FC236}">
                  <a16:creationId xmlns:a16="http://schemas.microsoft.com/office/drawing/2014/main" id="{7DD16DEC-688D-87DD-DA3E-3A390BA39268}"/>
                </a:ext>
              </a:extLst>
            </p:cNvPr>
            <p:cNvSpPr txBox="1"/>
            <p:nvPr/>
          </p:nvSpPr>
          <p:spPr>
            <a:xfrm>
              <a:off x="2499523" y="5013344"/>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n-US" sz="1600" b="1">
                  <a:solidFill>
                    <a:srgbClr val="002060"/>
                  </a:solidFill>
                  <a:latin typeface="Montserrat" panose="00000500000000000000" pitchFamily="2" charset="0"/>
                </a:rPr>
                <a:t>177 M€</a:t>
              </a:r>
            </a:p>
          </p:txBody>
        </p:sp>
        <p:sp>
          <p:nvSpPr>
            <p:cNvPr id="65" name="CuadroTexto 64">
              <a:extLst>
                <a:ext uri="{FF2B5EF4-FFF2-40B4-BE49-F238E27FC236}">
                  <a16:creationId xmlns:a16="http://schemas.microsoft.com/office/drawing/2014/main" id="{2105D02D-BC6D-559E-DC85-8289DB2CD115}"/>
                </a:ext>
              </a:extLst>
            </p:cNvPr>
            <p:cNvSpPr txBox="1"/>
            <p:nvPr/>
          </p:nvSpPr>
          <p:spPr>
            <a:xfrm>
              <a:off x="3737548" y="5022047"/>
              <a:ext cx="1153769" cy="216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endParaRPr lang="en-US" sz="1100" b="1">
                <a:solidFill>
                  <a:schemeClr val="tx2">
                    <a:lumMod val="50000"/>
                  </a:schemeClr>
                </a:solidFill>
                <a:latin typeface="Montserrat" panose="00000500000000000000" pitchFamily="2" charset="0"/>
              </a:endParaRPr>
            </a:p>
          </p:txBody>
        </p:sp>
        <p:sp>
          <p:nvSpPr>
            <p:cNvPr id="66" name="CuadroTexto 65">
              <a:extLst>
                <a:ext uri="{FF2B5EF4-FFF2-40B4-BE49-F238E27FC236}">
                  <a16:creationId xmlns:a16="http://schemas.microsoft.com/office/drawing/2014/main" id="{EC4203A2-3DCA-7A21-0519-A7C52F06C404}"/>
                </a:ext>
              </a:extLst>
            </p:cNvPr>
            <p:cNvSpPr txBox="1"/>
            <p:nvPr/>
          </p:nvSpPr>
          <p:spPr>
            <a:xfrm>
              <a:off x="5146735" y="5044475"/>
              <a:ext cx="1153769" cy="2797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endParaRPr kumimoji="0" lang="en-US" sz="1600" b="1" i="0" u="none" strike="noStrike" cap="none" spc="0" normalizeH="0" baseline="0">
                <a:ln>
                  <a:noFill/>
                </a:ln>
                <a:solidFill>
                  <a:schemeClr val="accent6">
                    <a:lumMod val="50000"/>
                  </a:schemeClr>
                </a:solidFill>
                <a:effectLst/>
                <a:uFillTx/>
                <a:latin typeface="Montserrat" panose="00000500000000000000" pitchFamily="2" charset="0"/>
                <a:sym typeface="Calibri"/>
              </a:endParaRPr>
            </a:p>
          </p:txBody>
        </p:sp>
        <p:sp>
          <p:nvSpPr>
            <p:cNvPr id="67" name="CuadroTexto 66">
              <a:extLst>
                <a:ext uri="{FF2B5EF4-FFF2-40B4-BE49-F238E27FC236}">
                  <a16:creationId xmlns:a16="http://schemas.microsoft.com/office/drawing/2014/main" id="{3B661184-9EBD-E5BA-E3F1-5AACB0397C35}"/>
                </a:ext>
              </a:extLst>
            </p:cNvPr>
            <p:cNvSpPr txBox="1"/>
            <p:nvPr/>
          </p:nvSpPr>
          <p:spPr>
            <a:xfrm>
              <a:off x="437868" y="5026061"/>
              <a:ext cx="1866040"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s-ES" sz="1400">
                  <a:solidFill>
                    <a:srgbClr val="002060"/>
                  </a:solidFill>
                  <a:latin typeface="Montserrat" panose="00000500000000000000" pitchFamily="2" charset="0"/>
                </a:rPr>
                <a:t>Cartera</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68" name="Rectángulo: esquinas redondeadas 67">
              <a:extLst>
                <a:ext uri="{FF2B5EF4-FFF2-40B4-BE49-F238E27FC236}">
                  <a16:creationId xmlns:a16="http://schemas.microsoft.com/office/drawing/2014/main" id="{A4486AE0-16DB-E8DD-3964-5F0A717D8107}"/>
                </a:ext>
              </a:extLst>
            </p:cNvPr>
            <p:cNvSpPr/>
            <p:nvPr/>
          </p:nvSpPr>
          <p:spPr>
            <a:xfrm>
              <a:off x="314021" y="4950711"/>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69" name="CuadroTexto 68">
              <a:extLst>
                <a:ext uri="{FF2B5EF4-FFF2-40B4-BE49-F238E27FC236}">
                  <a16:creationId xmlns:a16="http://schemas.microsoft.com/office/drawing/2014/main" id="{93EAA2C7-AA02-DE6C-D8A9-51C0CC0058EC}"/>
                </a:ext>
              </a:extLst>
            </p:cNvPr>
            <p:cNvSpPr txBox="1"/>
            <p:nvPr/>
          </p:nvSpPr>
          <p:spPr>
            <a:xfrm>
              <a:off x="3766139" y="5044475"/>
              <a:ext cx="1080000"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n-US" sz="1600" b="1">
                  <a:solidFill>
                    <a:schemeClr val="tx1"/>
                  </a:solidFill>
                  <a:latin typeface="Montserrat" panose="00000500000000000000" pitchFamily="2" charset="0"/>
                </a:rPr>
                <a:t>173 M€ </a:t>
              </a:r>
            </a:p>
          </p:txBody>
        </p:sp>
        <p:sp>
          <p:nvSpPr>
            <p:cNvPr id="70" name="CuadroTexto 157">
              <a:extLst>
                <a:ext uri="{FF2B5EF4-FFF2-40B4-BE49-F238E27FC236}">
                  <a16:creationId xmlns:a16="http://schemas.microsoft.com/office/drawing/2014/main" id="{10568955-46A6-4C60-9443-CCF6A3B6C84A}"/>
                </a:ext>
              </a:extLst>
            </p:cNvPr>
            <p:cNvSpPr txBox="1"/>
            <p:nvPr/>
          </p:nvSpPr>
          <p:spPr>
            <a:xfrm>
              <a:off x="5146735" y="4996216"/>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rgbClr val="FF0000"/>
                  </a:solidFill>
                  <a:latin typeface="Montserrat" panose="00000500000000000000" pitchFamily="2" charset="0"/>
                </a:defRPr>
              </a:lvl1pPr>
            </a:lstStyle>
            <a:p>
              <a:r>
                <a:rPr lang="es-ES">
                  <a:solidFill>
                    <a:srgbClr val="00B050"/>
                  </a:solidFill>
                </a:rPr>
                <a:t>2% </a:t>
              </a:r>
              <a:endParaRPr lang="en-US">
                <a:solidFill>
                  <a:srgbClr val="00B050"/>
                </a:solidFill>
              </a:endParaRPr>
            </a:p>
          </p:txBody>
        </p:sp>
      </p:grpSp>
      <p:cxnSp>
        <p:nvCxnSpPr>
          <p:cNvPr id="71" name="Conector recto 191">
            <a:extLst>
              <a:ext uri="{FF2B5EF4-FFF2-40B4-BE49-F238E27FC236}">
                <a16:creationId xmlns:a16="http://schemas.microsoft.com/office/drawing/2014/main" id="{9AEE45F5-59B2-491F-6565-6829ADD8C91D}"/>
              </a:ext>
            </a:extLst>
          </p:cNvPr>
          <p:cNvCxnSpPr>
            <a:cxnSpLocks/>
          </p:cNvCxnSpPr>
          <p:nvPr/>
        </p:nvCxnSpPr>
        <p:spPr>
          <a:xfrm flipH="1">
            <a:off x="6764068" y="5472124"/>
            <a:ext cx="4994078" cy="0"/>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grpSp>
        <p:nvGrpSpPr>
          <p:cNvPr id="89" name="Group 37">
            <a:extLst>
              <a:ext uri="{FF2B5EF4-FFF2-40B4-BE49-F238E27FC236}">
                <a16:creationId xmlns:a16="http://schemas.microsoft.com/office/drawing/2014/main" id="{72269BF0-8FB5-B9C8-73B9-51CA8638AE9F}"/>
              </a:ext>
            </a:extLst>
          </p:cNvPr>
          <p:cNvGrpSpPr/>
          <p:nvPr/>
        </p:nvGrpSpPr>
        <p:grpSpPr>
          <a:xfrm>
            <a:off x="314021" y="5537902"/>
            <a:ext cx="6136368" cy="442671"/>
            <a:chOff x="314021" y="6054144"/>
            <a:chExt cx="6136368" cy="442671"/>
          </a:xfrm>
        </p:grpSpPr>
        <p:sp>
          <p:nvSpPr>
            <p:cNvPr id="90" name="CuadroTexto 103">
              <a:extLst>
                <a:ext uri="{FF2B5EF4-FFF2-40B4-BE49-F238E27FC236}">
                  <a16:creationId xmlns:a16="http://schemas.microsoft.com/office/drawing/2014/main" id="{8797BF93-CA94-CF68-C4C3-979F9B5BBF65}"/>
                </a:ext>
              </a:extLst>
            </p:cNvPr>
            <p:cNvSpPr txBox="1"/>
            <p:nvPr/>
          </p:nvSpPr>
          <p:spPr>
            <a:xfrm>
              <a:off x="2499523" y="6139986"/>
              <a:ext cx="1153769" cy="216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endParaRPr lang="en-US" sz="1100" b="1">
                <a:solidFill>
                  <a:srgbClr val="002060"/>
                </a:solidFill>
                <a:latin typeface="Montserrat" panose="00000500000000000000" pitchFamily="2" charset="0"/>
              </a:endParaRPr>
            </a:p>
          </p:txBody>
        </p:sp>
        <p:sp>
          <p:nvSpPr>
            <p:cNvPr id="91" name="CuadroTexto 104">
              <a:extLst>
                <a:ext uri="{FF2B5EF4-FFF2-40B4-BE49-F238E27FC236}">
                  <a16:creationId xmlns:a16="http://schemas.microsoft.com/office/drawing/2014/main" id="{2B55718C-8348-5F1E-101A-246D6B7C386F}"/>
                </a:ext>
              </a:extLst>
            </p:cNvPr>
            <p:cNvSpPr txBox="1"/>
            <p:nvPr/>
          </p:nvSpPr>
          <p:spPr>
            <a:xfrm>
              <a:off x="3737548" y="6139986"/>
              <a:ext cx="1153769" cy="216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endParaRPr lang="en-US" sz="1100" b="1">
                <a:solidFill>
                  <a:schemeClr val="tx2">
                    <a:lumMod val="50000"/>
                  </a:schemeClr>
                </a:solidFill>
                <a:latin typeface="Montserrat" panose="00000500000000000000" pitchFamily="2" charset="0"/>
              </a:endParaRPr>
            </a:p>
          </p:txBody>
        </p:sp>
        <p:sp>
          <p:nvSpPr>
            <p:cNvPr id="92" name="CuadroTexto 105">
              <a:extLst>
                <a:ext uri="{FF2B5EF4-FFF2-40B4-BE49-F238E27FC236}">
                  <a16:creationId xmlns:a16="http://schemas.microsoft.com/office/drawing/2014/main" id="{1B525595-5C1A-75C6-7633-3AD4D09386C9}"/>
                </a:ext>
              </a:extLst>
            </p:cNvPr>
            <p:cNvSpPr txBox="1"/>
            <p:nvPr/>
          </p:nvSpPr>
          <p:spPr>
            <a:xfrm>
              <a:off x="5146735" y="6139986"/>
              <a:ext cx="1153769" cy="2797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endParaRPr kumimoji="0" lang="en-US" sz="1600" b="1" i="0" u="none" strike="noStrike" cap="none" spc="0" normalizeH="0" baseline="0">
                <a:ln>
                  <a:noFill/>
                </a:ln>
                <a:solidFill>
                  <a:schemeClr val="accent6">
                    <a:lumMod val="50000"/>
                  </a:schemeClr>
                </a:solidFill>
                <a:effectLst/>
                <a:uFillTx/>
                <a:latin typeface="Montserrat" panose="00000500000000000000" pitchFamily="2" charset="0"/>
                <a:sym typeface="Calibri"/>
              </a:endParaRPr>
            </a:p>
          </p:txBody>
        </p:sp>
        <p:sp>
          <p:nvSpPr>
            <p:cNvPr id="93" name="CuadroTexto 109">
              <a:extLst>
                <a:ext uri="{FF2B5EF4-FFF2-40B4-BE49-F238E27FC236}">
                  <a16:creationId xmlns:a16="http://schemas.microsoft.com/office/drawing/2014/main" id="{E5B935F3-4E08-C24E-08E3-0B09467BEEFB}"/>
                </a:ext>
              </a:extLst>
            </p:cNvPr>
            <p:cNvSpPr txBox="1"/>
            <p:nvPr/>
          </p:nvSpPr>
          <p:spPr>
            <a:xfrm>
              <a:off x="437868" y="6112203"/>
              <a:ext cx="2130072"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s-ES" sz="1400" i="0" u="none" strike="noStrike" cap="none" spc="0" normalizeH="0" baseline="0">
                  <a:ln>
                    <a:noFill/>
                  </a:ln>
                  <a:solidFill>
                    <a:srgbClr val="002060"/>
                  </a:solidFill>
                  <a:effectLst/>
                  <a:uFillTx/>
                  <a:latin typeface="Montserrat" panose="00000500000000000000" pitchFamily="2" charset="0"/>
                  <a:sym typeface="Calibri"/>
                </a:rPr>
                <a:t>Flujo de caja operativo</a:t>
              </a:r>
              <a:endParaRPr kumimoji="0" lang="en-US" sz="14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94" name="Rectángulo: esquinas redondeadas 111">
              <a:extLst>
                <a:ext uri="{FF2B5EF4-FFF2-40B4-BE49-F238E27FC236}">
                  <a16:creationId xmlns:a16="http://schemas.microsoft.com/office/drawing/2014/main" id="{3FC95646-10BC-46DF-8FF0-63435CC52910}"/>
                </a:ext>
              </a:extLst>
            </p:cNvPr>
            <p:cNvSpPr/>
            <p:nvPr/>
          </p:nvSpPr>
          <p:spPr>
            <a:xfrm>
              <a:off x="314021" y="6054144"/>
              <a:ext cx="6136368" cy="442671"/>
            </a:xfrm>
            <a:prstGeom prst="roundRect">
              <a:avLst/>
            </a:prstGeom>
            <a:noFill/>
            <a:ln w="3175" cap="flat">
              <a:solidFill>
                <a:schemeClr val="tx2">
                  <a:lumMod val="40000"/>
                  <a:lumOff val="60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a:ln>
                  <a:noFill/>
                </a:ln>
                <a:solidFill>
                  <a:srgbClr val="000000"/>
                </a:solidFill>
                <a:effectLst/>
                <a:uFillTx/>
                <a:latin typeface="+mn-lt"/>
                <a:ea typeface="+mn-ea"/>
                <a:cs typeface="+mn-cs"/>
                <a:sym typeface="Calibri"/>
              </a:endParaRPr>
            </a:p>
          </p:txBody>
        </p:sp>
        <p:sp>
          <p:nvSpPr>
            <p:cNvPr id="95" name="CuadroTexto 13">
              <a:extLst>
                <a:ext uri="{FF2B5EF4-FFF2-40B4-BE49-F238E27FC236}">
                  <a16:creationId xmlns:a16="http://schemas.microsoft.com/office/drawing/2014/main" id="{309BAB22-B5F8-E2E7-1607-818B97111820}"/>
                </a:ext>
              </a:extLst>
            </p:cNvPr>
            <p:cNvSpPr txBox="1"/>
            <p:nvPr/>
          </p:nvSpPr>
          <p:spPr>
            <a:xfrm>
              <a:off x="2508720" y="6106204"/>
              <a:ext cx="1080000"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en-US" sz="1600" b="1">
                  <a:solidFill>
                    <a:srgbClr val="002060"/>
                  </a:solidFill>
                  <a:latin typeface="Montserrat" panose="00000500000000000000" pitchFamily="2" charset="0"/>
                </a:rPr>
                <a:t>2,5 M€</a:t>
              </a:r>
            </a:p>
          </p:txBody>
        </p:sp>
        <p:sp>
          <p:nvSpPr>
            <p:cNvPr id="96" name="CuadroTexto 14">
              <a:extLst>
                <a:ext uri="{FF2B5EF4-FFF2-40B4-BE49-F238E27FC236}">
                  <a16:creationId xmlns:a16="http://schemas.microsoft.com/office/drawing/2014/main" id="{B983C7BF-33F0-3766-BEC5-7A318EABAD25}"/>
                </a:ext>
              </a:extLst>
            </p:cNvPr>
            <p:cNvSpPr txBox="1"/>
            <p:nvPr/>
          </p:nvSpPr>
          <p:spPr>
            <a:xfrm>
              <a:off x="3766139" y="6106204"/>
              <a:ext cx="1080000"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rgbClr val="002060"/>
                  </a:solidFill>
                  <a:latin typeface="Montserrat" panose="00000500000000000000" pitchFamily="2" charset="0"/>
                </a:defRPr>
              </a:lvl1pPr>
            </a:lstStyle>
            <a:p>
              <a:r>
                <a:rPr lang="en-US">
                  <a:solidFill>
                    <a:schemeClr val="tx1"/>
                  </a:solidFill>
                </a:rPr>
                <a:t>(12,3) </a:t>
              </a:r>
              <a:r>
                <a:rPr lang="es-ES">
                  <a:solidFill>
                    <a:schemeClr val="tx1"/>
                  </a:solidFill>
                </a:rPr>
                <a:t>M€</a:t>
              </a:r>
              <a:endParaRPr lang="en-US">
                <a:solidFill>
                  <a:schemeClr val="tx1"/>
                </a:solidFill>
              </a:endParaRPr>
            </a:p>
          </p:txBody>
        </p:sp>
        <p:sp>
          <p:nvSpPr>
            <p:cNvPr id="97" name="CuadroTexto 157">
              <a:extLst>
                <a:ext uri="{FF2B5EF4-FFF2-40B4-BE49-F238E27FC236}">
                  <a16:creationId xmlns:a16="http://schemas.microsoft.com/office/drawing/2014/main" id="{BCE16450-99F0-9198-4D93-30F51254E5B1}"/>
                </a:ext>
              </a:extLst>
            </p:cNvPr>
            <p:cNvSpPr txBox="1"/>
            <p:nvPr/>
          </p:nvSpPr>
          <p:spPr>
            <a:xfrm>
              <a:off x="5147792" y="6096814"/>
              <a:ext cx="1153769"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200">
                  <a:solidFill>
                    <a:schemeClr val="accent6">
                      <a:lumMod val="50000"/>
                    </a:schemeClr>
                  </a:solidFill>
                  <a:latin typeface="Montserrat" panose="00000500000000000000" pitchFamily="2" charset="0"/>
                </a:defRPr>
              </a:lvl1pPr>
            </a:lstStyle>
            <a:p>
              <a:endParaRPr lang="en-US"/>
            </a:p>
          </p:txBody>
        </p:sp>
      </p:grpSp>
      <p:sp>
        <p:nvSpPr>
          <p:cNvPr id="98" name="CuadroTexto 97">
            <a:extLst>
              <a:ext uri="{FF2B5EF4-FFF2-40B4-BE49-F238E27FC236}">
                <a16:creationId xmlns:a16="http://schemas.microsoft.com/office/drawing/2014/main" id="{13D10DE5-3D7B-F24F-79D1-66313AF8CF0A}"/>
              </a:ext>
            </a:extLst>
          </p:cNvPr>
          <p:cNvSpPr txBox="1"/>
          <p:nvPr/>
        </p:nvSpPr>
        <p:spPr>
          <a:xfrm>
            <a:off x="5173583" y="5589962"/>
            <a:ext cx="1153769"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1600" b="1">
                <a:solidFill>
                  <a:srgbClr val="FF0000"/>
                </a:solidFill>
                <a:latin typeface="Montserrat" panose="00000500000000000000" pitchFamily="2" charset="0"/>
              </a:defRPr>
            </a:lvl1pPr>
          </a:lstStyle>
          <a:p>
            <a:r>
              <a:rPr lang="es-ES">
                <a:solidFill>
                  <a:srgbClr val="00B050"/>
                </a:solidFill>
              </a:rPr>
              <a:t>100%</a:t>
            </a:r>
            <a:endParaRPr lang="en-US">
              <a:solidFill>
                <a:srgbClr val="00B050"/>
              </a:solidFill>
            </a:endParaRPr>
          </a:p>
        </p:txBody>
      </p:sp>
      <p:cxnSp>
        <p:nvCxnSpPr>
          <p:cNvPr id="5" name="Conector recto 4">
            <a:extLst>
              <a:ext uri="{FF2B5EF4-FFF2-40B4-BE49-F238E27FC236}">
                <a16:creationId xmlns:a16="http://schemas.microsoft.com/office/drawing/2014/main" id="{00756903-C6CF-9F1B-73D5-D777350F6746}"/>
              </a:ext>
            </a:extLst>
          </p:cNvPr>
          <p:cNvCxnSpPr>
            <a:cxnSpLocks/>
          </p:cNvCxnSpPr>
          <p:nvPr/>
        </p:nvCxnSpPr>
        <p:spPr>
          <a:xfrm flipH="1">
            <a:off x="6763750" y="2203795"/>
            <a:ext cx="4994078" cy="0"/>
          </a:xfrm>
          <a:prstGeom prst="line">
            <a:avLst/>
          </a:prstGeom>
          <a:noFill/>
          <a:ln w="6350" cap="flat">
            <a:solidFill>
              <a:schemeClr val="bg1">
                <a:lumMod val="75000"/>
              </a:schemeClr>
            </a:solidFill>
            <a:prstDash val="solid"/>
            <a:round/>
          </a:ln>
          <a:effectLst/>
          <a:sp3d/>
        </p:spPr>
        <p:style>
          <a:lnRef idx="0">
            <a:scrgbClr r="0" g="0" b="0"/>
          </a:lnRef>
          <a:fillRef idx="0">
            <a:scrgbClr r="0" g="0" b="0"/>
          </a:fillRef>
          <a:effectRef idx="0">
            <a:scrgbClr r="0" g="0" b="0"/>
          </a:effectRef>
          <a:fontRef idx="none"/>
        </p:style>
      </p:cxnSp>
      <p:sp>
        <p:nvSpPr>
          <p:cNvPr id="74" name="CuadroTexto 73">
            <a:extLst>
              <a:ext uri="{FF2B5EF4-FFF2-40B4-BE49-F238E27FC236}">
                <a16:creationId xmlns:a16="http://schemas.microsoft.com/office/drawing/2014/main" id="{511662B7-DDA3-0104-18CB-D0E98E4FB888}"/>
              </a:ext>
            </a:extLst>
          </p:cNvPr>
          <p:cNvSpPr txBox="1"/>
          <p:nvPr/>
        </p:nvSpPr>
        <p:spPr>
          <a:xfrm>
            <a:off x="6819571" y="5019953"/>
            <a:ext cx="4866038" cy="28799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1000">
                <a:solidFill>
                  <a:srgbClr val="002060"/>
                </a:solidFill>
                <a:latin typeface="Montserrat" panose="00000500000000000000" pitchFamily="2" charset="0"/>
              </a:rPr>
              <a:t>Refuerzo de confianza de los clientes tradicionales e incorporación de nuevos clientes a nuestra cartera.  </a:t>
            </a:r>
            <a:endParaRPr kumimoji="0" lang="es-ES" sz="1000" i="0" u="none" strike="noStrike" cap="none" spc="0" normalizeH="0" baseline="0">
              <a:ln>
                <a:noFill/>
              </a:ln>
              <a:solidFill>
                <a:srgbClr val="002060"/>
              </a:solidFill>
              <a:effectLst/>
              <a:uFillTx/>
              <a:latin typeface="Montserrat" panose="00000500000000000000" pitchFamily="2"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lang="es-ES" sz="1000">
              <a:solidFill>
                <a:srgbClr val="002060"/>
              </a:solidFill>
              <a:latin typeface="Montserrat" panose="00000500000000000000" pitchFamily="2" charset="0"/>
            </a:endParaRPr>
          </a:p>
        </p:txBody>
      </p:sp>
      <p:sp>
        <p:nvSpPr>
          <p:cNvPr id="75" name="CuadroTexto 74">
            <a:extLst>
              <a:ext uri="{FF2B5EF4-FFF2-40B4-BE49-F238E27FC236}">
                <a16:creationId xmlns:a16="http://schemas.microsoft.com/office/drawing/2014/main" id="{06071246-9B0E-1E2E-E6CD-EBF314D205AB}"/>
              </a:ext>
            </a:extLst>
          </p:cNvPr>
          <p:cNvSpPr txBox="1"/>
          <p:nvPr/>
        </p:nvSpPr>
        <p:spPr>
          <a:xfrm>
            <a:off x="7595863" y="5621370"/>
            <a:ext cx="3443728" cy="287997"/>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000" i="0" u="none" strike="noStrike" cap="none" spc="0" normalizeH="0" baseline="0">
                <a:ln>
                  <a:noFill/>
                </a:ln>
                <a:solidFill>
                  <a:srgbClr val="002060"/>
                </a:solidFill>
                <a:effectLst/>
                <a:uFillTx/>
                <a:latin typeface="Montserrat" panose="00000500000000000000" pitchFamily="2" charset="0"/>
                <a:sym typeface="Calibri"/>
              </a:rPr>
              <a:t>Conversión en </a:t>
            </a:r>
            <a:r>
              <a:rPr lang="es-ES" sz="1000">
                <a:solidFill>
                  <a:srgbClr val="002060"/>
                </a:solidFill>
                <a:latin typeface="Montserrat" panose="00000500000000000000" pitchFamily="2" charset="0"/>
              </a:rPr>
              <a:t>cash de la generación de EBITDA</a:t>
            </a:r>
            <a:endParaRPr kumimoji="0" lang="es-ES" sz="1000" i="0" u="none" strike="noStrike" cap="none" spc="0" normalizeH="0" baseline="0">
              <a:ln>
                <a:noFill/>
              </a:ln>
              <a:solidFill>
                <a:srgbClr val="002060"/>
              </a:solidFill>
              <a:effectLst/>
              <a:uFillTx/>
              <a:latin typeface="Montserrat" panose="00000500000000000000" pitchFamily="2"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lang="es-ES" sz="1000">
              <a:solidFill>
                <a:srgbClr val="002060"/>
              </a:solidFill>
              <a:latin typeface="Montserrat" panose="00000500000000000000" pitchFamily="2" charset="0"/>
            </a:endParaRPr>
          </a:p>
        </p:txBody>
      </p:sp>
    </p:spTree>
    <p:extLst>
      <p:ext uri="{BB962C8B-B14F-4D97-AF65-F5344CB8AC3E}">
        <p14:creationId xmlns:p14="http://schemas.microsoft.com/office/powerpoint/2010/main" val="3933973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áfico 14">
            <a:extLst>
              <a:ext uri="{FF2B5EF4-FFF2-40B4-BE49-F238E27FC236}">
                <a16:creationId xmlns:a16="http://schemas.microsoft.com/office/drawing/2014/main" id="{5B7B582B-0F8F-4434-8C87-7BED32314A0C}"/>
              </a:ext>
            </a:extLst>
          </p:cNvPr>
          <p:cNvGraphicFramePr/>
          <p:nvPr>
            <p:extLst>
              <p:ext uri="{D42A27DB-BD31-4B8C-83A1-F6EECF244321}">
                <p14:modId xmlns:p14="http://schemas.microsoft.com/office/powerpoint/2010/main" val="2325691783"/>
              </p:ext>
            </p:extLst>
          </p:nvPr>
        </p:nvGraphicFramePr>
        <p:xfrm>
          <a:off x="6844683" y="1311298"/>
          <a:ext cx="4527421" cy="2013287"/>
        </p:xfrm>
        <a:graphic>
          <a:graphicData uri="http://schemas.openxmlformats.org/drawingml/2006/chart">
            <c:chart xmlns:c="http://schemas.openxmlformats.org/drawingml/2006/chart" xmlns:r="http://schemas.openxmlformats.org/officeDocument/2006/relationships" r:id="rId12"/>
          </a:graphicData>
        </a:graphic>
      </p:graphicFrame>
      <p:cxnSp>
        <p:nvCxnSpPr>
          <p:cNvPr id="19" name="Conector recto 90">
            <a:extLst>
              <a:ext uri="{FF2B5EF4-FFF2-40B4-BE49-F238E27FC236}">
                <a16:creationId xmlns:a16="http://schemas.microsoft.com/office/drawing/2014/main" id="{A120A02D-8AA1-6213-BE61-8FEB80DA4FFE}"/>
              </a:ext>
            </a:extLst>
          </p:cNvPr>
          <p:cNvCxnSpPr>
            <a:cxnSpLocks/>
          </p:cNvCxnSpPr>
          <p:nvPr/>
        </p:nvCxnSpPr>
        <p:spPr>
          <a:xfrm flipV="1">
            <a:off x="9801240" y="1723960"/>
            <a:ext cx="1035511" cy="249070"/>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20" name="Text Placeholder 2">
            <a:extLst>
              <a:ext uri="{FF2B5EF4-FFF2-40B4-BE49-F238E27FC236}">
                <a16:creationId xmlns:a16="http://schemas.microsoft.com/office/drawing/2014/main" id="{DAF2B03E-D710-7FD5-8F73-59E0281294D0}"/>
              </a:ext>
            </a:extLst>
          </p:cNvPr>
          <p:cNvSpPr>
            <a:spLocks noGrp="1"/>
          </p:cNvSpPr>
          <p:nvPr>
            <p:custDataLst>
              <p:tags r:id="rId1"/>
            </p:custDataLst>
          </p:nvPr>
        </p:nvSpPr>
        <p:spPr bwMode="auto">
          <a:xfrm>
            <a:off x="10062299" y="1765820"/>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9%</a:t>
            </a:r>
          </a:p>
        </p:txBody>
      </p:sp>
      <p:graphicFrame>
        <p:nvGraphicFramePr>
          <p:cNvPr id="47" name="Gráfico 46">
            <a:extLst>
              <a:ext uri="{FF2B5EF4-FFF2-40B4-BE49-F238E27FC236}">
                <a16:creationId xmlns:a16="http://schemas.microsoft.com/office/drawing/2014/main" id="{BD6CA958-A277-4E71-8872-43D83849DE1E}"/>
              </a:ext>
            </a:extLst>
          </p:cNvPr>
          <p:cNvGraphicFramePr/>
          <p:nvPr>
            <p:extLst>
              <p:ext uri="{D42A27DB-BD31-4B8C-83A1-F6EECF244321}">
                <p14:modId xmlns:p14="http://schemas.microsoft.com/office/powerpoint/2010/main" val="2472124862"/>
              </p:ext>
            </p:extLst>
          </p:nvPr>
        </p:nvGraphicFramePr>
        <p:xfrm>
          <a:off x="749298" y="4511940"/>
          <a:ext cx="5039999" cy="2259408"/>
        </p:xfrm>
        <a:graphic>
          <a:graphicData uri="http://schemas.openxmlformats.org/drawingml/2006/chart">
            <c:chart xmlns:c="http://schemas.openxmlformats.org/drawingml/2006/chart" xmlns:r="http://schemas.openxmlformats.org/officeDocument/2006/relationships" r:id="rId13"/>
          </a:graphicData>
        </a:graphic>
      </p:graphicFrame>
      <p:sp>
        <p:nvSpPr>
          <p:cNvPr id="30" name="CuadroTexto 29">
            <a:extLst>
              <a:ext uri="{FF2B5EF4-FFF2-40B4-BE49-F238E27FC236}">
                <a16:creationId xmlns:a16="http://schemas.microsoft.com/office/drawing/2014/main" id="{05DE358C-0F7F-4A11-B6F0-282BA1796719}"/>
              </a:ext>
            </a:extLst>
          </p:cNvPr>
          <p:cNvSpPr txBox="1"/>
          <p:nvPr/>
        </p:nvSpPr>
        <p:spPr>
          <a:xfrm>
            <a:off x="749298" y="1591028"/>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Comparativa ingresos </a:t>
            </a:r>
            <a:r>
              <a:rPr lang="es-ES" sz="900">
                <a:solidFill>
                  <a:srgbClr val="263562"/>
                </a:solidFill>
                <a:latin typeface="Montserrat" panose="00000500000000000000" pitchFamily="2" charset="0"/>
              </a:rPr>
              <a:t>(Dic22 y Dic23; millones de euros)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33" name="CuadroTexto 32">
            <a:extLst>
              <a:ext uri="{FF2B5EF4-FFF2-40B4-BE49-F238E27FC236}">
                <a16:creationId xmlns:a16="http://schemas.microsoft.com/office/drawing/2014/main" id="{F2D83DEC-17E9-4B35-BED4-84479A9665C4}"/>
              </a:ext>
            </a:extLst>
          </p:cNvPr>
          <p:cNvSpPr txBox="1"/>
          <p:nvPr/>
        </p:nvSpPr>
        <p:spPr>
          <a:xfrm>
            <a:off x="749298" y="4127572"/>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Evolución ingresos por UN </a:t>
            </a:r>
            <a:r>
              <a:rPr lang="es-ES" sz="900">
                <a:solidFill>
                  <a:srgbClr val="263562"/>
                </a:solidFill>
                <a:latin typeface="Montserrat" panose="00000500000000000000" pitchFamily="2" charset="0"/>
              </a:rPr>
              <a:t>(Dic22, Dic23; millones de euros, % peso)</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51" name="Text Placeholder 2">
            <a:extLst>
              <a:ext uri="{FF2B5EF4-FFF2-40B4-BE49-F238E27FC236}">
                <a16:creationId xmlns:a16="http://schemas.microsoft.com/office/drawing/2014/main" id="{96B1F2C0-F0F7-4C6E-9E41-73D6F99C168C}"/>
              </a:ext>
            </a:extLst>
          </p:cNvPr>
          <p:cNvSpPr>
            <a:spLocks noGrp="1"/>
          </p:cNvSpPr>
          <p:nvPr>
            <p:custDataLst>
              <p:tags r:id="rId2"/>
            </p:custDataLst>
          </p:nvPr>
        </p:nvSpPr>
        <p:spPr bwMode="auto">
          <a:xfrm>
            <a:off x="1465020"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52%</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52" name="Text Placeholder 2">
            <a:extLst>
              <a:ext uri="{FF2B5EF4-FFF2-40B4-BE49-F238E27FC236}">
                <a16:creationId xmlns:a16="http://schemas.microsoft.com/office/drawing/2014/main" id="{976B5ABE-30E8-4712-A238-E111CF1F17E3}"/>
              </a:ext>
            </a:extLst>
          </p:cNvPr>
          <p:cNvSpPr>
            <a:spLocks noGrp="1"/>
          </p:cNvSpPr>
          <p:nvPr>
            <p:custDataLst>
              <p:tags r:id="rId3"/>
            </p:custDataLst>
          </p:nvPr>
        </p:nvSpPr>
        <p:spPr bwMode="auto">
          <a:xfrm>
            <a:off x="2629754"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33%</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53" name="Text Placeholder 2">
            <a:extLst>
              <a:ext uri="{FF2B5EF4-FFF2-40B4-BE49-F238E27FC236}">
                <a16:creationId xmlns:a16="http://schemas.microsoft.com/office/drawing/2014/main" id="{7C23BA3D-7D77-48A9-B178-3551203114DC}"/>
              </a:ext>
            </a:extLst>
          </p:cNvPr>
          <p:cNvSpPr>
            <a:spLocks noGrp="1"/>
          </p:cNvSpPr>
          <p:nvPr>
            <p:custDataLst>
              <p:tags r:id="rId4"/>
            </p:custDataLst>
          </p:nvPr>
        </p:nvSpPr>
        <p:spPr bwMode="auto">
          <a:xfrm>
            <a:off x="3805550"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15%</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54" name="Text Placeholder 2">
            <a:extLst>
              <a:ext uri="{FF2B5EF4-FFF2-40B4-BE49-F238E27FC236}">
                <a16:creationId xmlns:a16="http://schemas.microsoft.com/office/drawing/2014/main" id="{C2B52A9E-1207-4C6D-8348-4316547FCB92}"/>
              </a:ext>
            </a:extLst>
          </p:cNvPr>
          <p:cNvSpPr>
            <a:spLocks noGrp="1"/>
          </p:cNvSpPr>
          <p:nvPr>
            <p:custDataLst>
              <p:tags r:id="rId5"/>
            </p:custDataLst>
          </p:nvPr>
        </p:nvSpPr>
        <p:spPr bwMode="auto">
          <a:xfrm>
            <a:off x="1105856"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55%</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55" name="Text Placeholder 2">
            <a:extLst>
              <a:ext uri="{FF2B5EF4-FFF2-40B4-BE49-F238E27FC236}">
                <a16:creationId xmlns:a16="http://schemas.microsoft.com/office/drawing/2014/main" id="{F7B4748A-E0D7-422E-9D4C-853328F85840}"/>
              </a:ext>
            </a:extLst>
          </p:cNvPr>
          <p:cNvSpPr>
            <a:spLocks noGrp="1"/>
          </p:cNvSpPr>
          <p:nvPr>
            <p:custDataLst>
              <p:tags r:id="rId6"/>
            </p:custDataLst>
          </p:nvPr>
        </p:nvSpPr>
        <p:spPr bwMode="auto">
          <a:xfrm>
            <a:off x="2302683"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28%</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56" name="Text Placeholder 2">
            <a:extLst>
              <a:ext uri="{FF2B5EF4-FFF2-40B4-BE49-F238E27FC236}">
                <a16:creationId xmlns:a16="http://schemas.microsoft.com/office/drawing/2014/main" id="{BA1C27DF-6F73-4442-B1C6-55E258FC5327}"/>
              </a:ext>
            </a:extLst>
          </p:cNvPr>
          <p:cNvSpPr>
            <a:spLocks noGrp="1"/>
          </p:cNvSpPr>
          <p:nvPr>
            <p:custDataLst>
              <p:tags r:id="rId7"/>
            </p:custDataLst>
          </p:nvPr>
        </p:nvSpPr>
        <p:spPr bwMode="auto">
          <a:xfrm>
            <a:off x="3477644" y="6206227"/>
            <a:ext cx="442387" cy="231195"/>
          </a:xfrm>
          <a:prstGeom prst="ellipse">
            <a:avLst/>
          </a:prstGeom>
          <a:noFill/>
          <a:ln w="9525" algn="ctr">
            <a:no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800" b="1">
                <a:solidFill>
                  <a:schemeClr val="bg1"/>
                </a:solidFill>
                <a:latin typeface="Montserrat" panose="00000500000000000000" pitchFamily="2" charset="0"/>
                <a:cs typeface="Arial" panose="020B0604020202020204" pitchFamily="34" charset="0"/>
                <a:sym typeface="Arial" panose="020B0604020202020204" pitchFamily="34" charset="0"/>
              </a:rPr>
              <a:t>17%</a:t>
            </a:r>
            <a:endParaRPr lang="es-ES" sz="800" b="1">
              <a:solidFill>
                <a:schemeClr val="bg1"/>
              </a:solidFill>
              <a:latin typeface="Montserrat" panose="00000500000000000000" pitchFamily="2" charset="0"/>
              <a:cs typeface="Arial" panose="020B0604020202020204" pitchFamily="34" charset="0"/>
              <a:sym typeface="Arial" panose="020B0604020202020204" pitchFamily="34" charset="0"/>
            </a:endParaRPr>
          </a:p>
        </p:txBody>
      </p:sp>
      <p:sp>
        <p:nvSpPr>
          <p:cNvPr id="44" name="CuadroTexto 43">
            <a:extLst>
              <a:ext uri="{FF2B5EF4-FFF2-40B4-BE49-F238E27FC236}">
                <a16:creationId xmlns:a16="http://schemas.microsoft.com/office/drawing/2014/main" id="{CC82B265-1721-456C-91D9-049E6C68BAAB}"/>
              </a:ext>
            </a:extLst>
          </p:cNvPr>
          <p:cNvSpPr txBox="1"/>
          <p:nvPr/>
        </p:nvSpPr>
        <p:spPr>
          <a:xfrm>
            <a:off x="6514742" y="1164042"/>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900" b="1" i="0" strike="noStrike" cap="none" spc="0" normalizeH="0" baseline="0">
                <a:ln>
                  <a:noFill/>
                </a:ln>
                <a:solidFill>
                  <a:srgbClr val="263562"/>
                </a:solidFill>
                <a:effectLst/>
                <a:uFillTx/>
                <a:latin typeface="Montserrat" panose="00000500000000000000" pitchFamily="2" charset="0"/>
                <a:sym typeface="Calibri"/>
              </a:rPr>
              <a:t>HISTÓRICO DE FACTURACIÓN DESDE 2020</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38" name="CuadroTexto 37">
            <a:extLst>
              <a:ext uri="{FF2B5EF4-FFF2-40B4-BE49-F238E27FC236}">
                <a16:creationId xmlns:a16="http://schemas.microsoft.com/office/drawing/2014/main" id="{AE29A3C1-5B12-49CB-8841-58CBE7EF2DF5}"/>
              </a:ext>
            </a:extLst>
          </p:cNvPr>
          <p:cNvSpPr txBox="1"/>
          <p:nvPr/>
        </p:nvSpPr>
        <p:spPr>
          <a:xfrm>
            <a:off x="6392959" y="3237840"/>
            <a:ext cx="5301673" cy="3404254"/>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just" defTabSz="914400" rtl="0" fontAlgn="auto" latinLnBrk="0" hangingPunct="0">
              <a:lnSpc>
                <a:spcPts val="1250"/>
              </a:lnSpc>
              <a:spcBef>
                <a:spcPts val="0"/>
              </a:spcBef>
              <a:spcAft>
                <a:spcPts val="0"/>
              </a:spcAft>
              <a:buClrTx/>
              <a:buSzTx/>
              <a:buFontTx/>
              <a:buNone/>
              <a:tabLst/>
            </a:pPr>
            <a:r>
              <a:rPr lang="es-ES" sz="950" b="1" err="1">
                <a:solidFill>
                  <a:srgbClr val="263562"/>
                </a:solidFill>
                <a:latin typeface="Montserrat" panose="00000500000000000000" pitchFamily="2" charset="0"/>
              </a:rPr>
              <a:t>Intelligent</a:t>
            </a:r>
            <a:r>
              <a:rPr lang="es-ES" sz="950" b="1">
                <a:solidFill>
                  <a:srgbClr val="263562"/>
                </a:solidFill>
                <a:latin typeface="Montserrat" panose="00000500000000000000" pitchFamily="2" charset="0"/>
              </a:rPr>
              <a:t> Robots</a:t>
            </a:r>
            <a:r>
              <a:rPr lang="es-ES" sz="950">
                <a:solidFill>
                  <a:srgbClr val="263562"/>
                </a:solidFill>
                <a:latin typeface="Montserrat" panose="00000500000000000000" pitchFamily="2" charset="0"/>
              </a:rPr>
              <a:t> aporta cerca la </a:t>
            </a:r>
            <a:r>
              <a:rPr lang="es-ES" sz="950" b="1">
                <a:solidFill>
                  <a:srgbClr val="263562"/>
                </a:solidFill>
                <a:latin typeface="Montserrat" panose="00000500000000000000" pitchFamily="2" charset="0"/>
              </a:rPr>
              <a:t>mitad de los ingresos </a:t>
            </a:r>
            <a:r>
              <a:rPr lang="es-ES" sz="950">
                <a:solidFill>
                  <a:srgbClr val="263562"/>
                </a:solidFill>
                <a:latin typeface="Montserrat" panose="00000500000000000000" pitchFamily="2" charset="0"/>
              </a:rPr>
              <a:t>del grupo (52,2M€; 52%) e incrementa sus ingresos un 4%. Los principales catalizadores de esta mejora son, sobre todo, el crecimiento de la ejecución de los proyectos en América y España en proyectos de alto valor vinculados a la electrificación de vehículos. La unidad ha recibido reconocimiento de clientes directos (</a:t>
            </a:r>
            <a:r>
              <a:rPr lang="es-ES" sz="950" err="1">
                <a:solidFill>
                  <a:srgbClr val="263562"/>
                </a:solidFill>
                <a:latin typeface="Montserrat" panose="00000500000000000000" pitchFamily="2" charset="0"/>
              </a:rPr>
              <a:t>Tier</a:t>
            </a:r>
            <a:r>
              <a:rPr lang="es-ES" sz="950">
                <a:solidFill>
                  <a:srgbClr val="263562"/>
                </a:solidFill>
                <a:latin typeface="Montserrat" panose="00000500000000000000" pitchFamily="2" charset="0"/>
              </a:rPr>
              <a:t> 1) y finales estratégicos, por la calidad del servicio que se ofrece. Esto ha motivado la renovación de acuerdos existentes en sectores claves y con alto potencial de crecimiento.</a:t>
            </a:r>
          </a:p>
          <a:p>
            <a:pPr marL="0" marR="0" indent="0" algn="just" defTabSz="914400" rtl="0" fontAlgn="auto" latinLnBrk="0" hangingPunct="0">
              <a:lnSpc>
                <a:spcPts val="1250"/>
              </a:lnSpc>
              <a:spcBef>
                <a:spcPts val="0"/>
              </a:spcBef>
              <a:spcAft>
                <a:spcPts val="0"/>
              </a:spcAft>
              <a:buClrTx/>
              <a:buSzTx/>
              <a:buFontTx/>
              <a:buNone/>
              <a:tabLst/>
            </a:pPr>
            <a:endParaRPr lang="es-ES" sz="950">
              <a:solidFill>
                <a:srgbClr val="263562"/>
              </a:solidFill>
              <a:latin typeface="Montserrat" panose="00000500000000000000" pitchFamily="2" charset="0"/>
            </a:endParaRPr>
          </a:p>
          <a:p>
            <a:pPr marL="0" marR="0" indent="0" algn="just" defTabSz="914400" rtl="0" fontAlgn="auto" latinLnBrk="0" hangingPunct="0">
              <a:lnSpc>
                <a:spcPts val="1250"/>
              </a:lnSpc>
              <a:spcBef>
                <a:spcPts val="0"/>
              </a:spcBef>
              <a:spcAft>
                <a:spcPts val="0"/>
              </a:spcAft>
              <a:buClrTx/>
              <a:buSzTx/>
              <a:buFontTx/>
              <a:buNone/>
              <a:tabLst/>
            </a:pPr>
            <a:r>
              <a:rPr lang="es-ES" sz="950" b="1" err="1">
                <a:solidFill>
                  <a:srgbClr val="263562"/>
                </a:solidFill>
                <a:latin typeface="Montserrat" panose="00000500000000000000" pitchFamily="2" charset="0"/>
              </a:rPr>
              <a:t>Aerospace</a:t>
            </a:r>
            <a:r>
              <a:rPr lang="es-ES" sz="950" b="1">
                <a:solidFill>
                  <a:srgbClr val="263562"/>
                </a:solidFill>
                <a:latin typeface="Montserrat" panose="00000500000000000000" pitchFamily="2" charset="0"/>
              </a:rPr>
              <a:t> &amp; Defense </a:t>
            </a:r>
            <a:r>
              <a:rPr lang="es-ES" sz="950">
                <a:solidFill>
                  <a:srgbClr val="263562"/>
                </a:solidFill>
                <a:latin typeface="Montserrat" panose="00000500000000000000" pitchFamily="2" charset="0"/>
              </a:rPr>
              <a:t>aporta </a:t>
            </a:r>
            <a:r>
              <a:rPr lang="es-ES" sz="950" b="1">
                <a:solidFill>
                  <a:srgbClr val="263562"/>
                </a:solidFill>
                <a:latin typeface="Montserrat" panose="00000500000000000000" pitchFamily="2" charset="0"/>
              </a:rPr>
              <a:t>un tercio </a:t>
            </a:r>
            <a:r>
              <a:rPr lang="es-ES" sz="950">
                <a:solidFill>
                  <a:srgbClr val="263562"/>
                </a:solidFill>
                <a:latin typeface="Montserrat" panose="00000500000000000000" pitchFamily="2" charset="0"/>
              </a:rPr>
              <a:t>de los ingresos del grupo (32,6M€; 33%),</a:t>
            </a:r>
            <a:r>
              <a:rPr lang="es-ES" sz="950" b="1">
                <a:solidFill>
                  <a:srgbClr val="263562"/>
                </a:solidFill>
                <a:latin typeface="Montserrat" panose="00000500000000000000" pitchFamily="2" charset="0"/>
              </a:rPr>
              <a:t> </a:t>
            </a:r>
            <a:r>
              <a:rPr lang="es-ES" sz="950">
                <a:solidFill>
                  <a:srgbClr val="263562"/>
                </a:solidFill>
                <a:latin typeface="Montserrat" panose="00000500000000000000" pitchFamily="2" charset="0"/>
              </a:rPr>
              <a:t>mejora considerablemente su facturación y peso en comparación con el año anterior (25,9M€; 28%). Uno de los motores del crecimiento de la unidad han sido las ventas vinculadas a proyectos y sectores estratégicos de la división, como el programa de defensa de </a:t>
            </a:r>
            <a:r>
              <a:rPr lang="es-ES" sz="950" i="1" err="1">
                <a:solidFill>
                  <a:srgbClr val="263562"/>
                </a:solidFill>
                <a:latin typeface="Montserrat" panose="00000500000000000000" pitchFamily="2" charset="0"/>
              </a:rPr>
              <a:t>sticks</a:t>
            </a:r>
            <a:r>
              <a:rPr lang="es-ES" sz="950">
                <a:solidFill>
                  <a:srgbClr val="263562"/>
                </a:solidFill>
                <a:latin typeface="Montserrat" panose="00000500000000000000" pitchFamily="2" charset="0"/>
              </a:rPr>
              <a:t> de control de vuelo.</a:t>
            </a:r>
          </a:p>
          <a:p>
            <a:pPr marL="0" marR="0" indent="0" algn="just" defTabSz="914400" rtl="0" fontAlgn="auto" latinLnBrk="0" hangingPunct="0">
              <a:lnSpc>
                <a:spcPts val="1250"/>
              </a:lnSpc>
              <a:spcBef>
                <a:spcPts val="0"/>
              </a:spcBef>
              <a:spcAft>
                <a:spcPts val="0"/>
              </a:spcAft>
              <a:buClrTx/>
              <a:buSzTx/>
              <a:buFontTx/>
              <a:buNone/>
              <a:tabLst/>
            </a:pPr>
            <a:endParaRPr lang="es-ES" sz="950" b="1">
              <a:solidFill>
                <a:srgbClr val="263562"/>
              </a:solidFill>
              <a:latin typeface="Montserrat" panose="00000500000000000000" pitchFamily="2" charset="0"/>
            </a:endParaRPr>
          </a:p>
          <a:p>
            <a:pPr algn="just">
              <a:lnSpc>
                <a:spcPts val="1250"/>
              </a:lnSpc>
            </a:pPr>
            <a:r>
              <a:rPr lang="es-ES" sz="950" b="1">
                <a:solidFill>
                  <a:srgbClr val="263562"/>
                </a:solidFill>
                <a:latin typeface="Montserrat" panose="00000500000000000000" pitchFamily="2" charset="0"/>
              </a:rPr>
              <a:t>Infraestructuras</a:t>
            </a:r>
            <a:r>
              <a:rPr lang="es-ES" sz="950">
                <a:solidFill>
                  <a:srgbClr val="263562"/>
                </a:solidFill>
                <a:latin typeface="Montserrat" panose="00000500000000000000" pitchFamily="2" charset="0"/>
              </a:rPr>
              <a:t> aporta el 15% de los ingresos (15,3M€). Reduce ligeramente su facturación, pero </a:t>
            </a:r>
            <a:r>
              <a:rPr lang="es-ES" sz="950" b="1">
                <a:solidFill>
                  <a:srgbClr val="263562"/>
                </a:solidFill>
                <a:latin typeface="Montserrat" panose="00000500000000000000" pitchFamily="2" charset="0"/>
              </a:rPr>
              <a:t>en línea con lo esperado siguiendo la estrategia de la unidad</a:t>
            </a:r>
            <a:r>
              <a:rPr lang="es-ES" sz="950">
                <a:solidFill>
                  <a:srgbClr val="263562"/>
                </a:solidFill>
                <a:latin typeface="Montserrat" panose="00000500000000000000" pitchFamily="2" charset="0"/>
              </a:rPr>
              <a:t>. Se prioriza la rentabilidad y se mantiene la búsqueda de proyectos de ingeniería con gran impacto social y medioambiental en España e Iberoamérica.</a:t>
            </a:r>
            <a:endParaRPr kumimoji="0" lang="en-US" sz="950" i="0" u="none" strike="noStrike" cap="none" spc="0" normalizeH="0" baseline="0">
              <a:ln>
                <a:noFill/>
              </a:ln>
              <a:solidFill>
                <a:srgbClr val="263562"/>
              </a:solidFill>
              <a:effectLst/>
              <a:uFillTx/>
              <a:latin typeface="Montserrat" panose="00000500000000000000" pitchFamily="2" charset="0"/>
              <a:sym typeface="Calibri"/>
            </a:endParaRPr>
          </a:p>
        </p:txBody>
      </p:sp>
      <p:cxnSp>
        <p:nvCxnSpPr>
          <p:cNvPr id="16" name="Conector recto 15">
            <a:extLst>
              <a:ext uri="{FF2B5EF4-FFF2-40B4-BE49-F238E27FC236}">
                <a16:creationId xmlns:a16="http://schemas.microsoft.com/office/drawing/2014/main" id="{D5B957EF-1D57-416A-87A3-7C862FF28EAC}"/>
              </a:ext>
            </a:extLst>
          </p:cNvPr>
          <p:cNvCxnSpPr>
            <a:cxnSpLocks/>
          </p:cNvCxnSpPr>
          <p:nvPr/>
        </p:nvCxnSpPr>
        <p:spPr>
          <a:xfrm>
            <a:off x="6096000" y="3508020"/>
            <a:ext cx="0" cy="3069096"/>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cxnSp>
        <p:nvCxnSpPr>
          <p:cNvPr id="36" name="Conector recto 17">
            <a:extLst>
              <a:ext uri="{FF2B5EF4-FFF2-40B4-BE49-F238E27FC236}">
                <a16:creationId xmlns:a16="http://schemas.microsoft.com/office/drawing/2014/main" id="{5EA9BB31-B9E1-4D71-8AC8-0CB2E9460602}"/>
              </a:ext>
            </a:extLst>
          </p:cNvPr>
          <p:cNvCxnSpPr>
            <a:cxnSpLocks/>
          </p:cNvCxnSpPr>
          <p:nvPr/>
        </p:nvCxnSpPr>
        <p:spPr>
          <a:xfrm flipV="1">
            <a:off x="1243690" y="4939967"/>
            <a:ext cx="522805" cy="401835"/>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37" name="Text Placeholder 2">
            <a:extLst>
              <a:ext uri="{FF2B5EF4-FFF2-40B4-BE49-F238E27FC236}">
                <a16:creationId xmlns:a16="http://schemas.microsoft.com/office/drawing/2014/main" id="{C7F5D12A-CFBC-9370-6B33-549EF56C9DA0}"/>
              </a:ext>
            </a:extLst>
          </p:cNvPr>
          <p:cNvSpPr>
            <a:spLocks noGrp="1"/>
          </p:cNvSpPr>
          <p:nvPr>
            <p:custDataLst>
              <p:tags r:id="rId8"/>
            </p:custDataLst>
          </p:nvPr>
        </p:nvSpPr>
        <p:spPr bwMode="auto">
          <a:xfrm>
            <a:off x="1282215" y="5042568"/>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4%</a:t>
            </a:r>
          </a:p>
        </p:txBody>
      </p:sp>
      <p:cxnSp>
        <p:nvCxnSpPr>
          <p:cNvPr id="43" name="Conector recto 17">
            <a:extLst>
              <a:ext uri="{FF2B5EF4-FFF2-40B4-BE49-F238E27FC236}">
                <a16:creationId xmlns:a16="http://schemas.microsoft.com/office/drawing/2014/main" id="{E9F0A3D2-2FD6-465B-153A-CF91CE4E3024}"/>
              </a:ext>
            </a:extLst>
          </p:cNvPr>
          <p:cNvCxnSpPr>
            <a:cxnSpLocks/>
          </p:cNvCxnSpPr>
          <p:nvPr/>
        </p:nvCxnSpPr>
        <p:spPr>
          <a:xfrm flipV="1">
            <a:off x="2438586" y="5318702"/>
            <a:ext cx="522805" cy="401835"/>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45" name="Text Placeholder 2">
            <a:extLst>
              <a:ext uri="{FF2B5EF4-FFF2-40B4-BE49-F238E27FC236}">
                <a16:creationId xmlns:a16="http://schemas.microsoft.com/office/drawing/2014/main" id="{93728425-CD26-9013-15CD-86D88F943FB2}"/>
              </a:ext>
            </a:extLst>
          </p:cNvPr>
          <p:cNvSpPr>
            <a:spLocks noGrp="1"/>
          </p:cNvSpPr>
          <p:nvPr>
            <p:custDataLst>
              <p:tags r:id="rId9"/>
            </p:custDataLst>
          </p:nvPr>
        </p:nvSpPr>
        <p:spPr bwMode="auto">
          <a:xfrm>
            <a:off x="2477111" y="5421303"/>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26%</a:t>
            </a:r>
          </a:p>
        </p:txBody>
      </p:sp>
      <p:cxnSp>
        <p:nvCxnSpPr>
          <p:cNvPr id="48" name="Conector recto 17">
            <a:extLst>
              <a:ext uri="{FF2B5EF4-FFF2-40B4-BE49-F238E27FC236}">
                <a16:creationId xmlns:a16="http://schemas.microsoft.com/office/drawing/2014/main" id="{910675AF-FB50-8412-7F60-165C3D1431C0}"/>
              </a:ext>
            </a:extLst>
          </p:cNvPr>
          <p:cNvCxnSpPr>
            <a:cxnSpLocks/>
          </p:cNvCxnSpPr>
          <p:nvPr/>
        </p:nvCxnSpPr>
        <p:spPr>
          <a:xfrm>
            <a:off x="3555999" y="5812478"/>
            <a:ext cx="604521" cy="89185"/>
          </a:xfrm>
          <a:prstGeom prst="line">
            <a:avLst/>
          </a:prstGeom>
          <a:noFill/>
          <a:ln w="6350" cap="flat">
            <a:solidFill>
              <a:schemeClr val="accent2">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49" name="Text Placeholder 2">
            <a:extLst>
              <a:ext uri="{FF2B5EF4-FFF2-40B4-BE49-F238E27FC236}">
                <a16:creationId xmlns:a16="http://schemas.microsoft.com/office/drawing/2014/main" id="{B5CC57A9-161A-A111-2522-AF1D2D222078}"/>
              </a:ext>
            </a:extLst>
          </p:cNvPr>
          <p:cNvSpPr>
            <a:spLocks noGrp="1"/>
          </p:cNvSpPr>
          <p:nvPr>
            <p:custDataLst>
              <p:tags r:id="rId10"/>
            </p:custDataLst>
          </p:nvPr>
        </p:nvSpPr>
        <p:spPr bwMode="auto">
          <a:xfrm>
            <a:off x="3655710" y="5741472"/>
            <a:ext cx="365609" cy="231195"/>
          </a:xfrm>
          <a:prstGeom prst="ellipse">
            <a:avLst/>
          </a:prstGeom>
          <a:solidFill>
            <a:srgbClr val="FAEAEC"/>
          </a:solidFill>
          <a:ln w="9525" algn="ctr">
            <a:solidFill>
              <a:srgbClr val="C00000"/>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rgbClr val="C00000"/>
                </a:solidFill>
                <a:latin typeface="Montserrat" panose="00000500000000000000" pitchFamily="2" charset="0"/>
                <a:cs typeface="Arial" panose="020B0604020202020204" pitchFamily="34" charset="0"/>
                <a:sym typeface="Arial" panose="020B0604020202020204" pitchFamily="34" charset="0"/>
              </a:rPr>
              <a:t>(3)%</a:t>
            </a:r>
          </a:p>
        </p:txBody>
      </p:sp>
      <p:sp>
        <p:nvSpPr>
          <p:cNvPr id="3" name="Hacer doble clic para editar">
            <a:extLst>
              <a:ext uri="{FF2B5EF4-FFF2-40B4-BE49-F238E27FC236}">
                <a16:creationId xmlns:a16="http://schemas.microsoft.com/office/drawing/2014/main" id="{AF25B1B8-E556-5C2A-A41D-5BD9385CFDA1}"/>
              </a:ext>
            </a:extLst>
          </p:cNvPr>
          <p:cNvSpPr txBox="1">
            <a:spLocks/>
          </p:cNvSpPr>
          <p:nvPr/>
        </p:nvSpPr>
        <p:spPr>
          <a:xfrm>
            <a:off x="348914" y="597738"/>
            <a:ext cx="9426681" cy="520700"/>
          </a:xfrm>
          <a:prstGeom prst="rect">
            <a:avLst/>
          </a:prstGeom>
        </p:spPr>
        <p:txBody>
          <a:bodyPr vert="horz" lIns="91440" tIns="45720" rIns="91440" bIns="45720" rtlCol="0" anchor="b">
            <a:normAutofit fontScale="825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Evolución positiva de las grandes magnitudes</a:t>
            </a:r>
          </a:p>
        </p:txBody>
      </p:sp>
      <p:sp>
        <p:nvSpPr>
          <p:cNvPr id="4" name="Título 4">
            <a:extLst>
              <a:ext uri="{FF2B5EF4-FFF2-40B4-BE49-F238E27FC236}">
                <a16:creationId xmlns:a16="http://schemas.microsoft.com/office/drawing/2014/main" id="{C65F5251-AC06-4808-6122-FDF54EC5F52D}"/>
              </a:ext>
            </a:extLst>
          </p:cNvPr>
          <p:cNvSpPr txBox="1"/>
          <p:nvPr/>
        </p:nvSpPr>
        <p:spPr>
          <a:xfrm>
            <a:off x="388350" y="928156"/>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a:latin typeface="Montserrat" panose="00000500000000000000" pitchFamily="2" charset="0"/>
                <a:cs typeface="Arial" panose="020B0604020202020204" pitchFamily="34" charset="0"/>
              </a:rPr>
              <a:t>Análisis de la cifra de negocios</a:t>
            </a:r>
          </a:p>
        </p:txBody>
      </p:sp>
      <p:graphicFrame>
        <p:nvGraphicFramePr>
          <p:cNvPr id="11" name="Gráfico 10">
            <a:extLst>
              <a:ext uri="{FF2B5EF4-FFF2-40B4-BE49-F238E27FC236}">
                <a16:creationId xmlns:a16="http://schemas.microsoft.com/office/drawing/2014/main" id="{5B7B582B-0F8F-4434-8C87-7BED32314A0C}"/>
              </a:ext>
            </a:extLst>
          </p:cNvPr>
          <p:cNvGraphicFramePr/>
          <p:nvPr>
            <p:extLst>
              <p:ext uri="{D42A27DB-BD31-4B8C-83A1-F6EECF244321}">
                <p14:modId xmlns:p14="http://schemas.microsoft.com/office/powerpoint/2010/main" val="635404730"/>
              </p:ext>
            </p:extLst>
          </p:nvPr>
        </p:nvGraphicFramePr>
        <p:xfrm>
          <a:off x="749298" y="2020636"/>
          <a:ext cx="5040000" cy="2013287"/>
        </p:xfrm>
        <a:graphic>
          <a:graphicData uri="http://schemas.openxmlformats.org/drawingml/2006/chart">
            <c:chart xmlns:c="http://schemas.openxmlformats.org/drawingml/2006/chart" xmlns:r="http://schemas.openxmlformats.org/officeDocument/2006/relationships" r:id="rId14"/>
          </a:graphicData>
        </a:graphic>
      </p:graphicFrame>
    </p:spTree>
    <p:extLst>
      <p:ext uri="{BB962C8B-B14F-4D97-AF65-F5344CB8AC3E}">
        <p14:creationId xmlns:p14="http://schemas.microsoft.com/office/powerpoint/2010/main" val="1981352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Gráfico 20">
            <a:extLst>
              <a:ext uri="{FF2B5EF4-FFF2-40B4-BE49-F238E27FC236}">
                <a16:creationId xmlns:a16="http://schemas.microsoft.com/office/drawing/2014/main" id="{16D73F4D-85F4-1C4B-ACC0-E9A5A33EDC0E}"/>
              </a:ext>
            </a:extLst>
          </p:cNvPr>
          <p:cNvGraphicFramePr/>
          <p:nvPr>
            <p:extLst>
              <p:ext uri="{D42A27DB-BD31-4B8C-83A1-F6EECF244321}">
                <p14:modId xmlns:p14="http://schemas.microsoft.com/office/powerpoint/2010/main" val="1075865021"/>
              </p:ext>
            </p:extLst>
          </p:nvPr>
        </p:nvGraphicFramePr>
        <p:xfrm>
          <a:off x="749299" y="1958567"/>
          <a:ext cx="5039996" cy="2154647"/>
        </p:xfrm>
        <a:graphic>
          <a:graphicData uri="http://schemas.openxmlformats.org/drawingml/2006/chart">
            <c:chart xmlns:c="http://schemas.openxmlformats.org/drawingml/2006/chart" xmlns:r="http://schemas.openxmlformats.org/officeDocument/2006/relationships" r:id="rId8"/>
          </a:graphicData>
        </a:graphic>
      </p:graphicFrame>
      <p:sp>
        <p:nvSpPr>
          <p:cNvPr id="30" name="CuadroTexto 29">
            <a:extLst>
              <a:ext uri="{FF2B5EF4-FFF2-40B4-BE49-F238E27FC236}">
                <a16:creationId xmlns:a16="http://schemas.microsoft.com/office/drawing/2014/main" id="{05DE358C-0F7F-4A11-B6F0-282BA1796719}"/>
              </a:ext>
            </a:extLst>
          </p:cNvPr>
          <p:cNvSpPr txBox="1"/>
          <p:nvPr/>
        </p:nvSpPr>
        <p:spPr>
          <a:xfrm>
            <a:off x="749295" y="1549395"/>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Comparativa histórico EBITDA </a:t>
            </a:r>
            <a:r>
              <a:rPr lang="es-ES" b="0"/>
              <a:t>(Dic20, Dic21, Dic22, Dic23; millones de euros)</a:t>
            </a:r>
            <a:endParaRPr lang="en-US" b="0"/>
          </a:p>
        </p:txBody>
      </p:sp>
      <p:sp>
        <p:nvSpPr>
          <p:cNvPr id="33" name="CuadroTexto 32">
            <a:extLst>
              <a:ext uri="{FF2B5EF4-FFF2-40B4-BE49-F238E27FC236}">
                <a16:creationId xmlns:a16="http://schemas.microsoft.com/office/drawing/2014/main" id="{F2D83DEC-17E9-4B35-BED4-84479A9665C4}"/>
              </a:ext>
            </a:extLst>
          </p:cNvPr>
          <p:cNvSpPr txBox="1"/>
          <p:nvPr/>
        </p:nvSpPr>
        <p:spPr>
          <a:xfrm>
            <a:off x="544887" y="4373153"/>
            <a:ext cx="5308455" cy="216378"/>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Evolución del EBITDA por UN operativas </a:t>
            </a:r>
            <a:r>
              <a:rPr lang="es-ES" b="0"/>
              <a:t>(Dic22, Dic23; millones de euros, % peso)</a:t>
            </a:r>
            <a:endParaRPr lang="en-US" b="0"/>
          </a:p>
        </p:txBody>
      </p:sp>
      <p:graphicFrame>
        <p:nvGraphicFramePr>
          <p:cNvPr id="47" name="Gráfico 46">
            <a:extLst>
              <a:ext uri="{FF2B5EF4-FFF2-40B4-BE49-F238E27FC236}">
                <a16:creationId xmlns:a16="http://schemas.microsoft.com/office/drawing/2014/main" id="{BD6CA958-A277-4E71-8872-43D83849DE1E}"/>
              </a:ext>
            </a:extLst>
          </p:cNvPr>
          <p:cNvGraphicFramePr/>
          <p:nvPr>
            <p:extLst>
              <p:ext uri="{D42A27DB-BD31-4B8C-83A1-F6EECF244321}">
                <p14:modId xmlns:p14="http://schemas.microsoft.com/office/powerpoint/2010/main" val="840256141"/>
              </p:ext>
            </p:extLst>
          </p:nvPr>
        </p:nvGraphicFramePr>
        <p:xfrm>
          <a:off x="761997" y="4402418"/>
          <a:ext cx="5143504" cy="2403077"/>
        </p:xfrm>
        <a:graphic>
          <a:graphicData uri="http://schemas.openxmlformats.org/drawingml/2006/chart">
            <c:chart xmlns:c="http://schemas.openxmlformats.org/drawingml/2006/chart" xmlns:r="http://schemas.openxmlformats.org/officeDocument/2006/relationships" r:id="rId9"/>
          </a:graphicData>
        </a:graphic>
      </p:graphicFrame>
      <p:sp>
        <p:nvSpPr>
          <p:cNvPr id="38" name="CuadroTexto 37">
            <a:extLst>
              <a:ext uri="{FF2B5EF4-FFF2-40B4-BE49-F238E27FC236}">
                <a16:creationId xmlns:a16="http://schemas.microsoft.com/office/drawing/2014/main" id="{AE29A3C1-5B12-49CB-8841-58CBE7EF2DF5}"/>
              </a:ext>
            </a:extLst>
          </p:cNvPr>
          <p:cNvSpPr txBox="1"/>
          <p:nvPr/>
        </p:nvSpPr>
        <p:spPr>
          <a:xfrm>
            <a:off x="6369602" y="958594"/>
            <a:ext cx="5560735" cy="5846901"/>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just" defTabSz="914400" rtl="0" fontAlgn="auto" latinLnBrk="0" hangingPunct="0">
              <a:lnSpc>
                <a:spcPts val="1250"/>
              </a:lnSpc>
              <a:spcBef>
                <a:spcPts val="0"/>
              </a:spcBef>
              <a:spcAft>
                <a:spcPts val="0"/>
              </a:spcAft>
              <a:buClrTx/>
              <a:buSzTx/>
              <a:buFontTx/>
              <a:buNone/>
              <a:tabLst/>
            </a:pPr>
            <a:r>
              <a:rPr lang="es-ES" sz="1100">
                <a:solidFill>
                  <a:srgbClr val="263562"/>
                </a:solidFill>
                <a:latin typeface="Montserrat"/>
              </a:rPr>
              <a:t>Por segundo año consecutivo, </a:t>
            </a:r>
            <a:r>
              <a:rPr lang="es-ES" sz="1100" b="1">
                <a:solidFill>
                  <a:srgbClr val="263562"/>
                </a:solidFill>
                <a:latin typeface="Montserrat"/>
              </a:rPr>
              <a:t>Airtificial registra un EBITDA positivo, </a:t>
            </a:r>
            <a:r>
              <a:rPr lang="es-ES" sz="1100">
                <a:solidFill>
                  <a:srgbClr val="263562"/>
                </a:solidFill>
                <a:latin typeface="Montserrat"/>
              </a:rPr>
              <a:t>que crece hasta los </a:t>
            </a:r>
            <a:r>
              <a:rPr lang="es-ES" sz="1100" b="1">
                <a:solidFill>
                  <a:srgbClr val="263562"/>
                </a:solidFill>
                <a:latin typeface="Montserrat"/>
              </a:rPr>
              <a:t>6,3 millones de euros, un incremento del 81% </a:t>
            </a:r>
            <a:r>
              <a:rPr lang="es-ES" sz="1100">
                <a:solidFill>
                  <a:srgbClr val="263562"/>
                </a:solidFill>
                <a:latin typeface="Montserrat"/>
              </a:rPr>
              <a:t>respecto a los 3,5 millones de euros de 2022.</a:t>
            </a:r>
            <a:endParaRPr lang="es-ES" sz="1100" b="1">
              <a:solidFill>
                <a:srgbClr val="263562"/>
              </a:solidFill>
              <a:latin typeface="Montserrat"/>
            </a:endParaRPr>
          </a:p>
          <a:p>
            <a:pPr marL="0" marR="0" indent="0" algn="just" defTabSz="914400" rtl="0" fontAlgn="auto" latinLnBrk="0" hangingPunct="0">
              <a:lnSpc>
                <a:spcPts val="1250"/>
              </a:lnSpc>
              <a:spcBef>
                <a:spcPts val="0"/>
              </a:spcBef>
              <a:spcAft>
                <a:spcPts val="0"/>
              </a:spcAft>
              <a:buClrTx/>
              <a:buSzTx/>
              <a:buFontTx/>
              <a:buNone/>
              <a:tabLst/>
            </a:pPr>
            <a:endParaRPr lang="es-ES" sz="1100">
              <a:solidFill>
                <a:srgbClr val="263562"/>
              </a:solidFill>
              <a:latin typeface="Montserrat" panose="00000500000000000000" pitchFamily="2" charset="0"/>
            </a:endParaRPr>
          </a:p>
          <a:p>
            <a:pPr marL="0" marR="0" indent="0" algn="just" defTabSz="914400" rtl="0" fontAlgn="auto" latinLnBrk="0" hangingPunct="0">
              <a:lnSpc>
                <a:spcPts val="1250"/>
              </a:lnSpc>
              <a:spcBef>
                <a:spcPts val="0"/>
              </a:spcBef>
              <a:spcAft>
                <a:spcPts val="0"/>
              </a:spcAft>
              <a:buClrTx/>
              <a:buSzTx/>
              <a:buFontTx/>
              <a:buNone/>
              <a:tabLst/>
            </a:pPr>
            <a:r>
              <a:rPr lang="es-ES" sz="1100">
                <a:solidFill>
                  <a:srgbClr val="263562"/>
                </a:solidFill>
                <a:latin typeface="Montserrat"/>
              </a:rPr>
              <a:t>Además, </a:t>
            </a:r>
            <a:r>
              <a:rPr lang="es-ES" sz="1100" b="1">
                <a:solidFill>
                  <a:srgbClr val="263562"/>
                </a:solidFill>
                <a:latin typeface="Montserrat"/>
              </a:rPr>
              <a:t>las tres unidades de negocio de Airtificial vuelven a cerrar el ejercicio con EBITDA positivo</a:t>
            </a:r>
            <a:r>
              <a:rPr lang="es-ES" sz="1100">
                <a:solidFill>
                  <a:srgbClr val="263562"/>
                </a:solidFill>
                <a:latin typeface="Montserrat"/>
              </a:rPr>
              <a:t>, y también mejoran sus respectivos resultados de 2022:</a:t>
            </a:r>
          </a:p>
          <a:p>
            <a:pPr marL="0" marR="0" indent="0" algn="just" defTabSz="914400" rtl="0" fontAlgn="auto" latinLnBrk="0" hangingPunct="0">
              <a:lnSpc>
                <a:spcPts val="1250"/>
              </a:lnSpc>
              <a:spcBef>
                <a:spcPts val="0"/>
              </a:spcBef>
              <a:spcAft>
                <a:spcPts val="0"/>
              </a:spcAft>
              <a:buClrTx/>
              <a:buSzTx/>
              <a:buFontTx/>
              <a:buNone/>
              <a:tabLst/>
            </a:pPr>
            <a:endParaRPr lang="es-ES" sz="1100">
              <a:solidFill>
                <a:srgbClr val="263562"/>
              </a:solidFill>
              <a:latin typeface="Montserrat" panose="00000500000000000000" pitchFamily="2" charset="0"/>
            </a:endParaRPr>
          </a:p>
          <a:p>
            <a:pPr marL="171450" indent="-171450" algn="just">
              <a:lnSpc>
                <a:spcPts val="1250"/>
              </a:lnSpc>
              <a:buFont typeface="Arial" panose="020B0604020202020204" pitchFamily="34" charset="0"/>
              <a:buChar char="•"/>
            </a:pPr>
            <a:r>
              <a:rPr lang="es-ES" sz="1100" b="1" err="1">
                <a:solidFill>
                  <a:srgbClr val="263562"/>
                </a:solidFill>
                <a:latin typeface="Montserrat"/>
              </a:rPr>
              <a:t>Intelligent</a:t>
            </a:r>
            <a:r>
              <a:rPr lang="es-ES" sz="1100" b="1">
                <a:solidFill>
                  <a:srgbClr val="263562"/>
                </a:solidFill>
                <a:latin typeface="Montserrat"/>
              </a:rPr>
              <a:t> Robots encabeza las tres divisiones </a:t>
            </a:r>
            <a:r>
              <a:rPr lang="es-ES" sz="1100">
                <a:solidFill>
                  <a:srgbClr val="263562"/>
                </a:solidFill>
                <a:latin typeface="Montserrat"/>
              </a:rPr>
              <a:t>y continúa siendo el máximo generador de EBITDA del grupo con un resultado de </a:t>
            </a:r>
            <a:r>
              <a:rPr lang="es-ES" sz="1100" b="1">
                <a:solidFill>
                  <a:srgbClr val="263562"/>
                </a:solidFill>
                <a:latin typeface="Montserrat"/>
              </a:rPr>
              <a:t>5,6 millones, lo que supone un incremento del 56% </a:t>
            </a:r>
            <a:r>
              <a:rPr lang="es-ES" sz="1100">
                <a:solidFill>
                  <a:srgbClr val="263562"/>
                </a:solidFill>
                <a:latin typeface="Montserrat"/>
              </a:rPr>
              <a:t>respecto a los 3,6 millones de 2022. obteniendo un 11% sobre ventas frente a un 7% del 2022. El descenso de los costes de aprovisionamiento y gastos de explotación impulsan este indicador.</a:t>
            </a:r>
          </a:p>
          <a:p>
            <a:pPr marL="171450" indent="-171450" algn="just">
              <a:lnSpc>
                <a:spcPts val="1250"/>
              </a:lnSpc>
              <a:buFont typeface="Arial" panose="020B0604020202020204" pitchFamily="34" charset="0"/>
              <a:buChar char="•"/>
            </a:pPr>
            <a:endParaRPr lang="es-ES" sz="1100" b="1">
              <a:solidFill>
                <a:srgbClr val="002060"/>
              </a:solidFill>
              <a:latin typeface="Montserrat" panose="00000500000000000000" pitchFamily="2" charset="0"/>
            </a:endParaRPr>
          </a:p>
          <a:p>
            <a:pPr marL="171450" indent="-171450" algn="just">
              <a:lnSpc>
                <a:spcPts val="1250"/>
              </a:lnSpc>
              <a:buFont typeface="Arial" panose="020B0604020202020204" pitchFamily="34" charset="0"/>
              <a:buChar char="•"/>
            </a:pPr>
            <a:r>
              <a:rPr lang="es-ES" sz="1100">
                <a:solidFill>
                  <a:srgbClr val="263562"/>
                </a:solidFill>
                <a:latin typeface="Montserrat"/>
              </a:rPr>
              <a:t>Le sigue la división de </a:t>
            </a:r>
            <a:r>
              <a:rPr lang="es-ES" sz="1100" b="1" err="1">
                <a:solidFill>
                  <a:srgbClr val="263562"/>
                </a:solidFill>
                <a:latin typeface="Montserrat"/>
              </a:rPr>
              <a:t>Aerospace</a:t>
            </a:r>
            <a:r>
              <a:rPr lang="es-ES" sz="1100" b="1">
                <a:solidFill>
                  <a:srgbClr val="263562"/>
                </a:solidFill>
                <a:latin typeface="Montserrat"/>
              </a:rPr>
              <a:t> &amp; Defense</a:t>
            </a:r>
            <a:r>
              <a:rPr lang="es-ES" sz="1100">
                <a:solidFill>
                  <a:srgbClr val="263562"/>
                </a:solidFill>
                <a:latin typeface="Montserrat"/>
              </a:rPr>
              <a:t>, con un EBITDA de </a:t>
            </a:r>
            <a:r>
              <a:rPr lang="es-ES" sz="1100" b="1">
                <a:solidFill>
                  <a:srgbClr val="263562"/>
                </a:solidFill>
                <a:latin typeface="Montserrat"/>
              </a:rPr>
              <a:t>3 millones de euros, un 50% más </a:t>
            </a:r>
            <a:r>
              <a:rPr lang="es-ES" sz="1100">
                <a:solidFill>
                  <a:srgbClr val="263562"/>
                </a:solidFill>
                <a:latin typeface="Montserrat"/>
              </a:rPr>
              <a:t>respecto a los 2 millones de euros de 2022 que supone un 9% sobre ventas frente a un 8% del 2022 A pesar del incremento en los costes de explotación, el crecimiento de las ventas en proyectos estratégicos y de alto valor impulsa el resultado.</a:t>
            </a:r>
          </a:p>
          <a:p>
            <a:pPr marL="171450" indent="-171450" algn="just">
              <a:lnSpc>
                <a:spcPts val="1250"/>
              </a:lnSpc>
              <a:buFont typeface="Arial" panose="020B0604020202020204" pitchFamily="34" charset="0"/>
              <a:buChar char="•"/>
            </a:pPr>
            <a:endParaRPr kumimoji="0" lang="es-ES" sz="1100" b="1" i="0" strike="noStrike" cap="none" spc="0" normalizeH="0" baseline="0">
              <a:ln>
                <a:noFill/>
              </a:ln>
              <a:solidFill>
                <a:srgbClr val="263562"/>
              </a:solidFill>
              <a:effectLst/>
              <a:uFillTx/>
              <a:latin typeface="Montserrat" panose="00000500000000000000" pitchFamily="2" charset="0"/>
              <a:sym typeface="Calibri"/>
            </a:endParaRPr>
          </a:p>
          <a:p>
            <a:pPr marL="171450" indent="-171450" algn="just">
              <a:lnSpc>
                <a:spcPts val="1250"/>
              </a:lnSpc>
              <a:buFont typeface="Arial" panose="020B0604020202020204" pitchFamily="34" charset="0"/>
              <a:buChar char="•"/>
            </a:pPr>
            <a:r>
              <a:rPr lang="es-ES" sz="1100">
                <a:solidFill>
                  <a:srgbClr val="263562"/>
                </a:solidFill>
                <a:latin typeface="Montserrat"/>
              </a:rPr>
              <a:t>Asimismo, la unidad de </a:t>
            </a:r>
            <a:r>
              <a:rPr lang="es-ES" sz="1100" b="1">
                <a:solidFill>
                  <a:srgbClr val="263562"/>
                </a:solidFill>
                <a:latin typeface="Montserrat"/>
              </a:rPr>
              <a:t>Civil Works </a:t>
            </a:r>
            <a:r>
              <a:rPr lang="es-ES" sz="1100">
                <a:solidFill>
                  <a:srgbClr val="263562"/>
                </a:solidFill>
                <a:latin typeface="Montserrat"/>
              </a:rPr>
              <a:t>también aumenta su contribución al EBITDA del grupo con </a:t>
            </a:r>
            <a:r>
              <a:rPr lang="es-ES" sz="1100" b="1">
                <a:solidFill>
                  <a:srgbClr val="263562"/>
                </a:solidFill>
                <a:latin typeface="Montserrat"/>
              </a:rPr>
              <a:t>un resultado de 1,2 millones de euros, un incremento del 50% </a:t>
            </a:r>
            <a:r>
              <a:rPr lang="es-ES" sz="1100">
                <a:solidFill>
                  <a:srgbClr val="263562"/>
                </a:solidFill>
                <a:latin typeface="Montserrat"/>
              </a:rPr>
              <a:t>respecto a los 0,8 millones de euros de 2022. Esto supone un 8% sobre ventas frente a un 5% del ejercicio anterior La entrada en proyectos de alto valor y sobre los que la división tiene una alta cualificación motiva el incremento.</a:t>
            </a:r>
          </a:p>
          <a:p>
            <a:pPr marL="171450" indent="-171450" algn="just">
              <a:lnSpc>
                <a:spcPts val="1250"/>
              </a:lnSpc>
              <a:buFont typeface="Arial" panose="020B0604020202020204" pitchFamily="34" charset="0"/>
              <a:buChar char="•"/>
            </a:pPr>
            <a:endParaRPr lang="es-ES" sz="1100">
              <a:solidFill>
                <a:srgbClr val="263562"/>
              </a:solidFill>
              <a:latin typeface="Montserrat" panose="00000500000000000000" pitchFamily="2" charset="0"/>
            </a:endParaRPr>
          </a:p>
          <a:p>
            <a:pPr marL="171450" marR="0" indent="-171450" algn="just" defTabSz="914400" rtl="0" fontAlgn="auto" latinLnBrk="0" hangingPunct="0">
              <a:lnSpc>
                <a:spcPts val="1250"/>
              </a:lnSpc>
              <a:spcBef>
                <a:spcPts val="0"/>
              </a:spcBef>
              <a:spcAft>
                <a:spcPts val="0"/>
              </a:spcAft>
              <a:buClrTx/>
              <a:buSzTx/>
              <a:buFont typeface="Arial" panose="020B0604020202020204" pitchFamily="34" charset="0"/>
              <a:buChar char="•"/>
              <a:tabLst/>
            </a:pPr>
            <a:r>
              <a:rPr lang="es-ES" sz="1100">
                <a:solidFill>
                  <a:srgbClr val="263562"/>
                </a:solidFill>
                <a:latin typeface="Montserrat"/>
              </a:rPr>
              <a:t>Continúa la tendencia de </a:t>
            </a:r>
            <a:r>
              <a:rPr lang="es-ES" sz="1100" b="1">
                <a:solidFill>
                  <a:srgbClr val="263562"/>
                </a:solidFill>
                <a:latin typeface="Montserrat"/>
              </a:rPr>
              <a:t>contención, control y eficiencia</a:t>
            </a:r>
            <a:r>
              <a:rPr lang="es-ES" sz="1100">
                <a:solidFill>
                  <a:srgbClr val="263562"/>
                </a:solidFill>
                <a:latin typeface="Montserrat"/>
              </a:rPr>
              <a:t> del </a:t>
            </a:r>
            <a:r>
              <a:rPr lang="es-ES" sz="1100" b="1">
                <a:solidFill>
                  <a:srgbClr val="263562"/>
                </a:solidFill>
                <a:latin typeface="Montserrat"/>
              </a:rPr>
              <a:t>coste corporativo </a:t>
            </a:r>
            <a:r>
              <a:rPr lang="es-ES" sz="1100">
                <a:solidFill>
                  <a:srgbClr val="263562"/>
                </a:solidFill>
                <a:latin typeface="Montserrat"/>
              </a:rPr>
              <a:t>gracias a la mejora continua de los procesos de gestión y de soporte a las áreas de negocio.</a:t>
            </a:r>
          </a:p>
        </p:txBody>
      </p:sp>
      <p:cxnSp>
        <p:nvCxnSpPr>
          <p:cNvPr id="48" name="Conector recto 47">
            <a:extLst>
              <a:ext uri="{FF2B5EF4-FFF2-40B4-BE49-F238E27FC236}">
                <a16:creationId xmlns:a16="http://schemas.microsoft.com/office/drawing/2014/main" id="{864A11D6-EA4C-4C1B-8F6B-A8B04967F944}"/>
              </a:ext>
            </a:extLst>
          </p:cNvPr>
          <p:cNvCxnSpPr>
            <a:cxnSpLocks/>
          </p:cNvCxnSpPr>
          <p:nvPr/>
        </p:nvCxnSpPr>
        <p:spPr>
          <a:xfrm>
            <a:off x="6102985" y="2001605"/>
            <a:ext cx="0" cy="4082203"/>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sp>
        <p:nvSpPr>
          <p:cNvPr id="4" name="CuadroTexto 26">
            <a:extLst>
              <a:ext uri="{FF2B5EF4-FFF2-40B4-BE49-F238E27FC236}">
                <a16:creationId xmlns:a16="http://schemas.microsoft.com/office/drawing/2014/main" id="{A437F9CA-1DE5-EB7E-3FD0-D0BEC487DDCA}"/>
              </a:ext>
            </a:extLst>
          </p:cNvPr>
          <p:cNvSpPr txBox="1"/>
          <p:nvPr/>
        </p:nvSpPr>
        <p:spPr>
          <a:xfrm>
            <a:off x="2131392" y="4615133"/>
            <a:ext cx="1374545"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9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rPr>
              <a:t>Variación Dic22-23 %</a:t>
            </a:r>
            <a:endParaRPr kumimoji="0" lang="en-US" sz="9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endParaRPr>
          </a:p>
        </p:txBody>
      </p:sp>
      <p:sp>
        <p:nvSpPr>
          <p:cNvPr id="9" name="Text Placeholder 2">
            <a:extLst>
              <a:ext uri="{FF2B5EF4-FFF2-40B4-BE49-F238E27FC236}">
                <a16:creationId xmlns:a16="http://schemas.microsoft.com/office/drawing/2014/main" id="{3A4F08ED-1CF7-01A8-0082-F83926B11DBF}"/>
              </a:ext>
            </a:extLst>
          </p:cNvPr>
          <p:cNvSpPr>
            <a:spLocks noGrp="1"/>
          </p:cNvSpPr>
          <p:nvPr>
            <p:custDataLst>
              <p:tags r:id="rId1"/>
            </p:custDataLst>
          </p:nvPr>
        </p:nvSpPr>
        <p:spPr bwMode="auto">
          <a:xfrm>
            <a:off x="1226098" y="5867589"/>
            <a:ext cx="401172" cy="23400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10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56%</a:t>
            </a:r>
            <a:endParaRPr lang="es-ES" sz="10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10" name="Text Placeholder 2">
            <a:extLst>
              <a:ext uri="{FF2B5EF4-FFF2-40B4-BE49-F238E27FC236}">
                <a16:creationId xmlns:a16="http://schemas.microsoft.com/office/drawing/2014/main" id="{B85617BD-E789-4628-2861-208E6F70AF9C}"/>
              </a:ext>
            </a:extLst>
          </p:cNvPr>
          <p:cNvSpPr>
            <a:spLocks noGrp="1"/>
          </p:cNvSpPr>
          <p:nvPr>
            <p:custDataLst>
              <p:tags r:id="rId2"/>
            </p:custDataLst>
          </p:nvPr>
        </p:nvSpPr>
        <p:spPr bwMode="auto">
          <a:xfrm>
            <a:off x="2168746" y="5823198"/>
            <a:ext cx="401172" cy="322781"/>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9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50%</a:t>
            </a:r>
            <a:endParaRPr lang="es-ES" sz="9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11" name="Text Placeholder 2">
            <a:extLst>
              <a:ext uri="{FF2B5EF4-FFF2-40B4-BE49-F238E27FC236}">
                <a16:creationId xmlns:a16="http://schemas.microsoft.com/office/drawing/2014/main" id="{E89F5B6B-F55F-C353-491F-480556DE72FC}"/>
              </a:ext>
            </a:extLst>
          </p:cNvPr>
          <p:cNvSpPr>
            <a:spLocks noGrp="1"/>
          </p:cNvSpPr>
          <p:nvPr>
            <p:custDataLst>
              <p:tags r:id="rId3"/>
            </p:custDataLst>
          </p:nvPr>
        </p:nvSpPr>
        <p:spPr bwMode="auto">
          <a:xfrm>
            <a:off x="3269295" y="5867589"/>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10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50%</a:t>
            </a:r>
            <a:endParaRPr lang="es-ES" sz="10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12" name="Text Placeholder 2">
            <a:extLst>
              <a:ext uri="{FF2B5EF4-FFF2-40B4-BE49-F238E27FC236}">
                <a16:creationId xmlns:a16="http://schemas.microsoft.com/office/drawing/2014/main" id="{4A0C7E1B-3718-AF85-91D9-64FF22A5B879}"/>
              </a:ext>
            </a:extLst>
          </p:cNvPr>
          <p:cNvSpPr>
            <a:spLocks noGrp="1"/>
          </p:cNvSpPr>
          <p:nvPr>
            <p:custDataLst>
              <p:tags r:id="rId4"/>
            </p:custDataLst>
          </p:nvPr>
        </p:nvSpPr>
        <p:spPr bwMode="auto">
          <a:xfrm>
            <a:off x="4136918" y="5603570"/>
            <a:ext cx="335220" cy="191070"/>
          </a:xfrm>
          <a:prstGeom prst="ellipse">
            <a:avLst/>
          </a:prstGeom>
          <a:solidFill>
            <a:schemeClr val="bg1">
              <a:lumMod val="95000"/>
            </a:schemeClr>
          </a:solidFill>
          <a:ln w="9525" algn="ctr">
            <a:solidFill>
              <a:schemeClr val="bg1">
                <a:lumMod val="85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altLang="en-U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rPr>
              <a:t>(20)%</a:t>
            </a:r>
            <a:endParaRPr lang="es-ES" sz="700" b="1">
              <a:solidFill>
                <a:schemeClr val="tx1">
                  <a:lumMod val="85000"/>
                  <a:lumOff val="15000"/>
                </a:schemeClr>
              </a:solidFill>
              <a:latin typeface="Montserrat" panose="00000500000000000000" pitchFamily="2" charset="0"/>
              <a:cs typeface="Arial" panose="020B0604020202020204" pitchFamily="34" charset="0"/>
              <a:sym typeface="Arial" panose="020B0604020202020204" pitchFamily="34" charset="0"/>
            </a:endParaRPr>
          </a:p>
        </p:txBody>
      </p:sp>
      <p:sp>
        <p:nvSpPr>
          <p:cNvPr id="5" name="Hacer doble clic para editar">
            <a:extLst>
              <a:ext uri="{FF2B5EF4-FFF2-40B4-BE49-F238E27FC236}">
                <a16:creationId xmlns:a16="http://schemas.microsoft.com/office/drawing/2014/main" id="{141D5378-1C84-AB98-8DFA-0B80B923CAC6}"/>
              </a:ext>
            </a:extLst>
          </p:cNvPr>
          <p:cNvSpPr txBox="1">
            <a:spLocks/>
          </p:cNvSpPr>
          <p:nvPr/>
        </p:nvSpPr>
        <p:spPr>
          <a:xfrm>
            <a:off x="319784" y="615842"/>
            <a:ext cx="8993897" cy="520700"/>
          </a:xfrm>
          <a:prstGeom prst="rect">
            <a:avLst/>
          </a:prstGeom>
        </p:spPr>
        <p:txBody>
          <a:bodyPr vert="horz" lIns="91440" tIns="45720" rIns="91440" bIns="45720" rtlCol="0" anchor="b">
            <a:normAutofit fontScale="825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Evolución positiva de las grandes magnitudes</a:t>
            </a:r>
          </a:p>
        </p:txBody>
      </p:sp>
      <p:sp>
        <p:nvSpPr>
          <p:cNvPr id="14" name="Título 4">
            <a:extLst>
              <a:ext uri="{FF2B5EF4-FFF2-40B4-BE49-F238E27FC236}">
                <a16:creationId xmlns:a16="http://schemas.microsoft.com/office/drawing/2014/main" id="{2C88E334-1E2A-7192-D269-ED39A405BC63}"/>
              </a:ext>
            </a:extLst>
          </p:cNvPr>
          <p:cNvSpPr txBox="1"/>
          <p:nvPr/>
        </p:nvSpPr>
        <p:spPr>
          <a:xfrm>
            <a:off x="359220" y="964732"/>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a:latin typeface="Montserrat" panose="00000500000000000000" pitchFamily="2" charset="0"/>
                <a:cs typeface="Arial" panose="020B0604020202020204" pitchFamily="34" charset="0"/>
              </a:rPr>
              <a:t>Análisis del EBITDA</a:t>
            </a:r>
          </a:p>
        </p:txBody>
      </p:sp>
      <p:cxnSp>
        <p:nvCxnSpPr>
          <p:cNvPr id="15" name="Conector recto 90">
            <a:extLst>
              <a:ext uri="{FF2B5EF4-FFF2-40B4-BE49-F238E27FC236}">
                <a16:creationId xmlns:a16="http://schemas.microsoft.com/office/drawing/2014/main" id="{1F0385EE-D57F-D094-F55E-DC2359D14460}"/>
              </a:ext>
            </a:extLst>
          </p:cNvPr>
          <p:cNvCxnSpPr>
            <a:cxnSpLocks/>
          </p:cNvCxnSpPr>
          <p:nvPr/>
        </p:nvCxnSpPr>
        <p:spPr>
          <a:xfrm flipV="1">
            <a:off x="1995864" y="2551438"/>
            <a:ext cx="822800" cy="493097"/>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18" name="Text Placeholder 2">
            <a:extLst>
              <a:ext uri="{FF2B5EF4-FFF2-40B4-BE49-F238E27FC236}">
                <a16:creationId xmlns:a16="http://schemas.microsoft.com/office/drawing/2014/main" id="{14A655C8-0203-30A7-7967-BD4F83759E21}"/>
              </a:ext>
            </a:extLst>
          </p:cNvPr>
          <p:cNvSpPr>
            <a:spLocks noGrp="1"/>
          </p:cNvSpPr>
          <p:nvPr>
            <p:custDataLst>
              <p:tags r:id="rId5"/>
            </p:custDataLst>
          </p:nvPr>
        </p:nvSpPr>
        <p:spPr bwMode="auto">
          <a:xfrm>
            <a:off x="2168746" y="2637631"/>
            <a:ext cx="453219" cy="293921"/>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+176%</a:t>
            </a:r>
          </a:p>
        </p:txBody>
      </p:sp>
      <p:cxnSp>
        <p:nvCxnSpPr>
          <p:cNvPr id="20" name="Conector recto 90">
            <a:extLst>
              <a:ext uri="{FF2B5EF4-FFF2-40B4-BE49-F238E27FC236}">
                <a16:creationId xmlns:a16="http://schemas.microsoft.com/office/drawing/2014/main" id="{19627AA5-3B91-C1AC-C86F-572D7CC8F0A0}"/>
              </a:ext>
            </a:extLst>
          </p:cNvPr>
          <p:cNvCxnSpPr>
            <a:cxnSpLocks/>
          </p:cNvCxnSpPr>
          <p:nvPr/>
        </p:nvCxnSpPr>
        <p:spPr>
          <a:xfrm flipV="1">
            <a:off x="3684354" y="2150581"/>
            <a:ext cx="753248" cy="393139"/>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19" name="Text Placeholder 2">
            <a:extLst>
              <a:ext uri="{FF2B5EF4-FFF2-40B4-BE49-F238E27FC236}">
                <a16:creationId xmlns:a16="http://schemas.microsoft.com/office/drawing/2014/main" id="{BC0FB111-3B99-A784-3BE1-EC201352907A}"/>
              </a:ext>
            </a:extLst>
          </p:cNvPr>
          <p:cNvSpPr>
            <a:spLocks noGrp="1"/>
          </p:cNvSpPr>
          <p:nvPr>
            <p:custDataLst>
              <p:tags r:id="rId6"/>
            </p:custDataLst>
          </p:nvPr>
        </p:nvSpPr>
        <p:spPr bwMode="auto">
          <a:xfrm>
            <a:off x="3834368" y="2164272"/>
            <a:ext cx="453219" cy="293921"/>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+81%</a:t>
            </a:r>
          </a:p>
        </p:txBody>
      </p:sp>
      <p:sp>
        <p:nvSpPr>
          <p:cNvPr id="25" name="CuadroTexto 26">
            <a:extLst>
              <a:ext uri="{FF2B5EF4-FFF2-40B4-BE49-F238E27FC236}">
                <a16:creationId xmlns:a16="http://schemas.microsoft.com/office/drawing/2014/main" id="{7C0CD186-9E2A-16CD-5AB7-20C1DA47FAF7}"/>
              </a:ext>
            </a:extLst>
          </p:cNvPr>
          <p:cNvSpPr txBox="1"/>
          <p:nvPr/>
        </p:nvSpPr>
        <p:spPr>
          <a:xfrm>
            <a:off x="1086489" y="1893416"/>
            <a:ext cx="1374545" cy="216378"/>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9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rPr>
              <a:t>Variación entre años</a:t>
            </a:r>
            <a:endParaRPr kumimoji="0" lang="en-US" sz="900" i="0" u="none" strike="noStrike" cap="none" spc="0" normalizeH="0" baseline="0">
              <a:ln>
                <a:noFill/>
              </a:ln>
              <a:solidFill>
                <a:schemeClr val="tx1">
                  <a:lumMod val="65000"/>
                  <a:lumOff val="35000"/>
                </a:schemeClr>
              </a:solidFill>
              <a:effectLst/>
              <a:uFillTx/>
              <a:latin typeface="Montserrat" panose="00000500000000000000" pitchFamily="2" charset="0"/>
              <a:sym typeface="Calibri"/>
            </a:endParaRPr>
          </a:p>
        </p:txBody>
      </p:sp>
    </p:spTree>
    <p:extLst>
      <p:ext uri="{BB962C8B-B14F-4D97-AF65-F5344CB8AC3E}">
        <p14:creationId xmlns:p14="http://schemas.microsoft.com/office/powerpoint/2010/main" val="3986964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uadroTexto 60">
            <a:extLst>
              <a:ext uri="{FF2B5EF4-FFF2-40B4-BE49-F238E27FC236}">
                <a16:creationId xmlns:a16="http://schemas.microsoft.com/office/drawing/2014/main" id="{795A9D06-A5BF-4081-B9BA-2BB1524D0F19}"/>
              </a:ext>
            </a:extLst>
          </p:cNvPr>
          <p:cNvSpPr txBox="1"/>
          <p:nvPr/>
        </p:nvSpPr>
        <p:spPr>
          <a:xfrm>
            <a:off x="8826361" y="4107857"/>
            <a:ext cx="3207679" cy="2210182"/>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algn="just">
              <a:lnSpc>
                <a:spcPts val="1400"/>
              </a:lnSpc>
              <a:spcAft>
                <a:spcPts val="600"/>
              </a:spcAft>
            </a:pPr>
            <a:r>
              <a:rPr lang="es-ES" sz="950">
                <a:solidFill>
                  <a:srgbClr val="263562"/>
                </a:solidFill>
                <a:latin typeface="Montserrat" panose="00000500000000000000" pitchFamily="2" charset="0"/>
              </a:rPr>
              <a:t>Airtificial ha alcanzado </a:t>
            </a:r>
            <a:r>
              <a:rPr lang="es-ES" sz="950" b="1">
                <a:solidFill>
                  <a:srgbClr val="263562"/>
                </a:solidFill>
                <a:latin typeface="Montserrat" panose="00000500000000000000" pitchFamily="2" charset="0"/>
              </a:rPr>
              <a:t>un resultado de explotación positivo de 1,5 millones de euros</a:t>
            </a:r>
            <a:r>
              <a:rPr lang="es-ES" sz="950">
                <a:solidFill>
                  <a:srgbClr val="263562"/>
                </a:solidFill>
                <a:latin typeface="Montserrat" panose="00000500000000000000" pitchFamily="2" charset="0"/>
              </a:rPr>
              <a:t>, el mejor de la historia de la Compañía. Una mejora de la eficiencia operativa del Grupo que avala el cambio de tendencia registrado en 2022, </a:t>
            </a:r>
            <a:r>
              <a:rPr lang="es-ES" sz="950" b="1">
                <a:solidFill>
                  <a:srgbClr val="263562"/>
                </a:solidFill>
                <a:latin typeface="Montserrat" panose="00000500000000000000" pitchFamily="2" charset="0"/>
              </a:rPr>
              <a:t>a pesar de la coyuntura económica compleja </a:t>
            </a:r>
            <a:r>
              <a:rPr lang="es-ES" sz="950">
                <a:solidFill>
                  <a:srgbClr val="263562"/>
                </a:solidFill>
                <a:latin typeface="Montserrat" panose="00000500000000000000" pitchFamily="2" charset="0"/>
              </a:rPr>
              <a:t>de alta inflación y tipos de interés.</a:t>
            </a:r>
          </a:p>
          <a:p>
            <a:pPr algn="just">
              <a:lnSpc>
                <a:spcPts val="1400"/>
              </a:lnSpc>
              <a:spcAft>
                <a:spcPts val="600"/>
              </a:spcAft>
            </a:pPr>
            <a:r>
              <a:rPr lang="es-ES" sz="950">
                <a:solidFill>
                  <a:srgbClr val="263562"/>
                </a:solidFill>
                <a:latin typeface="Montserrat" panose="00000500000000000000" pitchFamily="2" charset="0"/>
              </a:rPr>
              <a:t>Precisamente, </a:t>
            </a:r>
            <a:r>
              <a:rPr lang="es-ES" sz="950" b="1">
                <a:solidFill>
                  <a:srgbClr val="263562"/>
                </a:solidFill>
                <a:latin typeface="Montserrat" panose="00000500000000000000" pitchFamily="2" charset="0"/>
              </a:rPr>
              <a:t>el resultado </a:t>
            </a:r>
            <a:r>
              <a:rPr lang="es-ES" sz="950">
                <a:solidFill>
                  <a:srgbClr val="263562"/>
                </a:solidFill>
                <a:latin typeface="Montserrat" panose="00000500000000000000" pitchFamily="2" charset="0"/>
              </a:rPr>
              <a:t>neto fue de (4,3) millones de euros. Muy influido por los gastos financieros y las amortizaciones contables, sobre todo, de activos intangibles. </a:t>
            </a:r>
            <a:r>
              <a:rPr lang="es-ES" sz="950" b="1">
                <a:solidFill>
                  <a:srgbClr val="263562"/>
                </a:solidFill>
                <a:latin typeface="Montserrat" panose="00000500000000000000" pitchFamily="2" charset="0"/>
              </a:rPr>
              <a:t>Esta situación ha evitado que Airtificial registre un resultado neto del ejercicio positivo.</a:t>
            </a:r>
          </a:p>
        </p:txBody>
      </p:sp>
      <p:sp>
        <p:nvSpPr>
          <p:cNvPr id="74" name="CuadroTexto 73">
            <a:extLst>
              <a:ext uri="{FF2B5EF4-FFF2-40B4-BE49-F238E27FC236}">
                <a16:creationId xmlns:a16="http://schemas.microsoft.com/office/drawing/2014/main" id="{3F5C62A3-DB9E-4CD5-829E-58E71EC0D72A}"/>
              </a:ext>
            </a:extLst>
          </p:cNvPr>
          <p:cNvSpPr txBox="1"/>
          <p:nvPr/>
        </p:nvSpPr>
        <p:spPr>
          <a:xfrm>
            <a:off x="490194" y="1615085"/>
            <a:ext cx="5472647" cy="275124"/>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Comparativa histórico Resultado Explotación </a:t>
            </a:r>
            <a:r>
              <a:rPr lang="es-ES" b="0"/>
              <a:t>(Dic20, Dic21, Dic22, Dic23; millones de euros)</a:t>
            </a:r>
          </a:p>
        </p:txBody>
      </p:sp>
      <p:sp>
        <p:nvSpPr>
          <p:cNvPr id="75" name="CuadroTexto 74">
            <a:extLst>
              <a:ext uri="{FF2B5EF4-FFF2-40B4-BE49-F238E27FC236}">
                <a16:creationId xmlns:a16="http://schemas.microsoft.com/office/drawing/2014/main" id="{5D786A4A-6CB9-4993-832C-FF3E0DEB123D}"/>
              </a:ext>
            </a:extLst>
          </p:cNvPr>
          <p:cNvSpPr txBox="1"/>
          <p:nvPr/>
        </p:nvSpPr>
        <p:spPr>
          <a:xfrm>
            <a:off x="749297" y="4265929"/>
            <a:ext cx="6659698"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Partidas EBITDA – Resultado Neto </a:t>
            </a:r>
            <a:r>
              <a:rPr lang="es-ES" sz="900" b="0">
                <a:solidFill>
                  <a:srgbClr val="263562"/>
                </a:solidFill>
                <a:latin typeface="Montserrat" panose="00000500000000000000" pitchFamily="2" charset="0"/>
              </a:rPr>
              <a:t>(Dic23; millones de euros)</a:t>
            </a:r>
            <a:endParaRPr kumimoji="0" lang="en-US" sz="900" b="0" i="0" strike="noStrike" cap="none" spc="0" normalizeH="0" baseline="0">
              <a:ln>
                <a:noFill/>
              </a:ln>
              <a:solidFill>
                <a:srgbClr val="263562"/>
              </a:solidFill>
              <a:effectLst/>
              <a:uFillTx/>
              <a:latin typeface="Montserrat" panose="00000500000000000000" pitchFamily="2" charset="0"/>
              <a:sym typeface="Calibri"/>
            </a:endParaRPr>
          </a:p>
        </p:txBody>
      </p:sp>
      <p:sp>
        <p:nvSpPr>
          <p:cNvPr id="2" name="CuadroTexto 73">
            <a:extLst>
              <a:ext uri="{FF2B5EF4-FFF2-40B4-BE49-F238E27FC236}">
                <a16:creationId xmlns:a16="http://schemas.microsoft.com/office/drawing/2014/main" id="{D12337F1-476F-7C40-7FF7-EF4F97A0F159}"/>
              </a:ext>
            </a:extLst>
          </p:cNvPr>
          <p:cNvSpPr txBox="1"/>
          <p:nvPr/>
        </p:nvSpPr>
        <p:spPr>
          <a:xfrm>
            <a:off x="6229160" y="1616756"/>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Comparativa histórico Resultado Neto </a:t>
            </a:r>
            <a:r>
              <a:rPr lang="es-ES" b="0"/>
              <a:t>(Dic20, Dic21, Dic22, Dic23; millones de euros)</a:t>
            </a:r>
          </a:p>
        </p:txBody>
      </p:sp>
      <p:sp>
        <p:nvSpPr>
          <p:cNvPr id="3" name="Hacer doble clic para editar">
            <a:extLst>
              <a:ext uri="{FF2B5EF4-FFF2-40B4-BE49-F238E27FC236}">
                <a16:creationId xmlns:a16="http://schemas.microsoft.com/office/drawing/2014/main" id="{BF75766B-698C-5575-F750-0A1BB0CECE68}"/>
              </a:ext>
            </a:extLst>
          </p:cNvPr>
          <p:cNvSpPr txBox="1">
            <a:spLocks/>
          </p:cNvSpPr>
          <p:nvPr/>
        </p:nvSpPr>
        <p:spPr>
          <a:xfrm>
            <a:off x="598672" y="686451"/>
            <a:ext cx="9459551" cy="520700"/>
          </a:xfrm>
          <a:prstGeom prst="rect">
            <a:avLst/>
          </a:prstGeom>
        </p:spPr>
        <p:txBody>
          <a:bodyPr vert="horz" lIns="91440" tIns="45720" rIns="91440" bIns="45720" rtlCol="0" anchor="b">
            <a:normAutofit fontScale="825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Evolución positiva de las grandes magnitudes</a:t>
            </a:r>
          </a:p>
        </p:txBody>
      </p:sp>
      <p:sp>
        <p:nvSpPr>
          <p:cNvPr id="4" name="Título 4">
            <a:extLst>
              <a:ext uri="{FF2B5EF4-FFF2-40B4-BE49-F238E27FC236}">
                <a16:creationId xmlns:a16="http://schemas.microsoft.com/office/drawing/2014/main" id="{2D65AE0B-FC03-53D2-4F70-3915ADCFEEEC}"/>
              </a:ext>
            </a:extLst>
          </p:cNvPr>
          <p:cNvSpPr txBox="1"/>
          <p:nvPr/>
        </p:nvSpPr>
        <p:spPr>
          <a:xfrm>
            <a:off x="660369" y="1082475"/>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a:latin typeface="Montserrat" panose="00000500000000000000" pitchFamily="2" charset="0"/>
                <a:cs typeface="Arial" panose="020B0604020202020204" pitchFamily="34" charset="0"/>
              </a:rPr>
              <a:t>Análisis del resultado de explotación y resultado neto</a:t>
            </a:r>
          </a:p>
        </p:txBody>
      </p:sp>
      <p:graphicFrame>
        <p:nvGraphicFramePr>
          <p:cNvPr id="5" name="Gráfico 54">
            <a:extLst>
              <a:ext uri="{FF2B5EF4-FFF2-40B4-BE49-F238E27FC236}">
                <a16:creationId xmlns:a16="http://schemas.microsoft.com/office/drawing/2014/main" id="{1BFA75F6-49FB-BF2F-1065-C1CECB871F0B}"/>
              </a:ext>
            </a:extLst>
          </p:cNvPr>
          <p:cNvGraphicFramePr/>
          <p:nvPr>
            <p:extLst>
              <p:ext uri="{D42A27DB-BD31-4B8C-83A1-F6EECF244321}">
                <p14:modId xmlns:p14="http://schemas.microsoft.com/office/powerpoint/2010/main" val="3207903112"/>
              </p:ext>
            </p:extLst>
          </p:nvPr>
        </p:nvGraphicFramePr>
        <p:xfrm>
          <a:off x="783143" y="2124208"/>
          <a:ext cx="5006153" cy="2141722"/>
        </p:xfrm>
        <a:graphic>
          <a:graphicData uri="http://schemas.openxmlformats.org/drawingml/2006/chart">
            <c:chart xmlns:c="http://schemas.openxmlformats.org/drawingml/2006/chart" xmlns:r="http://schemas.openxmlformats.org/officeDocument/2006/relationships" r:id="rId9"/>
          </a:graphicData>
        </a:graphic>
      </p:graphicFrame>
      <p:sp>
        <p:nvSpPr>
          <p:cNvPr id="6" name="CuadroTexto 5">
            <a:extLst>
              <a:ext uri="{FF2B5EF4-FFF2-40B4-BE49-F238E27FC236}">
                <a16:creationId xmlns:a16="http://schemas.microsoft.com/office/drawing/2014/main" id="{16FD2D0C-F7C7-52C8-4E56-4C0BA64D456D}"/>
              </a:ext>
            </a:extLst>
          </p:cNvPr>
          <p:cNvSpPr txBox="1"/>
          <p:nvPr/>
        </p:nvSpPr>
        <p:spPr>
          <a:xfrm rot="16200000">
            <a:off x="-227277" y="2735314"/>
            <a:ext cx="1601673" cy="201242"/>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Ingresos</a:t>
            </a:r>
            <a:endParaRPr lang="en-US" b="0"/>
          </a:p>
        </p:txBody>
      </p:sp>
      <p:cxnSp>
        <p:nvCxnSpPr>
          <p:cNvPr id="7" name="Conector recto 17">
            <a:extLst>
              <a:ext uri="{FF2B5EF4-FFF2-40B4-BE49-F238E27FC236}">
                <a16:creationId xmlns:a16="http://schemas.microsoft.com/office/drawing/2014/main" id="{658F37C8-2B68-FD8F-F4A3-A7C87B5D78FD}"/>
              </a:ext>
            </a:extLst>
          </p:cNvPr>
          <p:cNvCxnSpPr>
            <a:cxnSpLocks/>
          </p:cNvCxnSpPr>
          <p:nvPr/>
        </p:nvCxnSpPr>
        <p:spPr>
          <a:xfrm flipV="1">
            <a:off x="1867375" y="3233832"/>
            <a:ext cx="632634" cy="471040"/>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9" name="Text Placeholder 2">
            <a:extLst>
              <a:ext uri="{FF2B5EF4-FFF2-40B4-BE49-F238E27FC236}">
                <a16:creationId xmlns:a16="http://schemas.microsoft.com/office/drawing/2014/main" id="{C5A58A23-D14E-3B90-84F2-56A8AD2779BF}"/>
              </a:ext>
            </a:extLst>
          </p:cNvPr>
          <p:cNvSpPr>
            <a:spLocks noGrp="1"/>
          </p:cNvSpPr>
          <p:nvPr>
            <p:custDataLst>
              <p:tags r:id="rId1"/>
            </p:custDataLst>
          </p:nvPr>
        </p:nvSpPr>
        <p:spPr bwMode="auto">
          <a:xfrm>
            <a:off x="2024571" y="3351676"/>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+9,2M€</a:t>
            </a:r>
          </a:p>
        </p:txBody>
      </p:sp>
      <p:cxnSp>
        <p:nvCxnSpPr>
          <p:cNvPr id="10" name="Conector recto 17">
            <a:extLst>
              <a:ext uri="{FF2B5EF4-FFF2-40B4-BE49-F238E27FC236}">
                <a16:creationId xmlns:a16="http://schemas.microsoft.com/office/drawing/2014/main" id="{9E6795A3-860D-FD7A-A951-04386E9E55D6}"/>
              </a:ext>
            </a:extLst>
          </p:cNvPr>
          <p:cNvCxnSpPr>
            <a:cxnSpLocks/>
          </p:cNvCxnSpPr>
          <p:nvPr/>
        </p:nvCxnSpPr>
        <p:spPr>
          <a:xfrm flipV="1">
            <a:off x="3066330" y="2560535"/>
            <a:ext cx="570055" cy="440855"/>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13" name="Text Placeholder 2">
            <a:extLst>
              <a:ext uri="{FF2B5EF4-FFF2-40B4-BE49-F238E27FC236}">
                <a16:creationId xmlns:a16="http://schemas.microsoft.com/office/drawing/2014/main" id="{80EF1B86-BCAE-9614-E377-29F16A003D1F}"/>
              </a:ext>
            </a:extLst>
          </p:cNvPr>
          <p:cNvSpPr>
            <a:spLocks noGrp="1"/>
          </p:cNvSpPr>
          <p:nvPr>
            <p:custDataLst>
              <p:tags r:id="rId2"/>
            </p:custDataLst>
          </p:nvPr>
        </p:nvSpPr>
        <p:spPr bwMode="auto">
          <a:xfrm>
            <a:off x="3128349" y="2688536"/>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+8,7M€</a:t>
            </a:r>
          </a:p>
        </p:txBody>
      </p:sp>
      <p:cxnSp>
        <p:nvCxnSpPr>
          <p:cNvPr id="17" name="Conector recto 17">
            <a:extLst>
              <a:ext uri="{FF2B5EF4-FFF2-40B4-BE49-F238E27FC236}">
                <a16:creationId xmlns:a16="http://schemas.microsoft.com/office/drawing/2014/main" id="{8FDEA5CA-075B-72FA-9B6C-BD45B327B4C3}"/>
              </a:ext>
            </a:extLst>
          </p:cNvPr>
          <p:cNvCxnSpPr>
            <a:cxnSpLocks/>
          </p:cNvCxnSpPr>
          <p:nvPr/>
        </p:nvCxnSpPr>
        <p:spPr>
          <a:xfrm flipV="1">
            <a:off x="4176098" y="2424758"/>
            <a:ext cx="712335" cy="196010"/>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20" name="Text Placeholder 2">
            <a:extLst>
              <a:ext uri="{FF2B5EF4-FFF2-40B4-BE49-F238E27FC236}">
                <a16:creationId xmlns:a16="http://schemas.microsoft.com/office/drawing/2014/main" id="{5D427179-F313-42CF-A03A-71AE8538701A}"/>
              </a:ext>
            </a:extLst>
          </p:cNvPr>
          <p:cNvSpPr>
            <a:spLocks noGrp="1"/>
          </p:cNvSpPr>
          <p:nvPr>
            <p:custDataLst>
              <p:tags r:id="rId3"/>
            </p:custDataLst>
          </p:nvPr>
        </p:nvSpPr>
        <p:spPr bwMode="auto">
          <a:xfrm>
            <a:off x="4322668" y="2405954"/>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+2,4M€</a:t>
            </a:r>
          </a:p>
        </p:txBody>
      </p:sp>
      <p:graphicFrame>
        <p:nvGraphicFramePr>
          <p:cNvPr id="21" name="Gráfico 20">
            <a:extLst>
              <a:ext uri="{FF2B5EF4-FFF2-40B4-BE49-F238E27FC236}">
                <a16:creationId xmlns:a16="http://schemas.microsoft.com/office/drawing/2014/main" id="{7E11A5D1-CE93-DAA5-CB61-41D5A213C9FE}"/>
              </a:ext>
            </a:extLst>
          </p:cNvPr>
          <p:cNvGraphicFramePr/>
          <p:nvPr>
            <p:extLst>
              <p:ext uri="{D42A27DB-BD31-4B8C-83A1-F6EECF244321}">
                <p14:modId xmlns:p14="http://schemas.microsoft.com/office/powerpoint/2010/main" val="2232022486"/>
              </p:ext>
            </p:extLst>
          </p:nvPr>
        </p:nvGraphicFramePr>
        <p:xfrm>
          <a:off x="6331366" y="1998898"/>
          <a:ext cx="5040000" cy="2108959"/>
        </p:xfrm>
        <a:graphic>
          <a:graphicData uri="http://schemas.openxmlformats.org/drawingml/2006/chart">
            <c:chart xmlns:c="http://schemas.openxmlformats.org/drawingml/2006/chart" xmlns:r="http://schemas.openxmlformats.org/officeDocument/2006/relationships" r:id="rId10"/>
          </a:graphicData>
        </a:graphic>
      </p:graphicFrame>
      <p:sp>
        <p:nvSpPr>
          <p:cNvPr id="24" name="CuadroTexto 23">
            <a:extLst>
              <a:ext uri="{FF2B5EF4-FFF2-40B4-BE49-F238E27FC236}">
                <a16:creationId xmlns:a16="http://schemas.microsoft.com/office/drawing/2014/main" id="{A468ADE6-4282-C903-8196-E0901F56F607}"/>
              </a:ext>
            </a:extLst>
          </p:cNvPr>
          <p:cNvSpPr txBox="1"/>
          <p:nvPr/>
        </p:nvSpPr>
        <p:spPr>
          <a:xfrm rot="16200000">
            <a:off x="5438891" y="2681414"/>
            <a:ext cx="1601673" cy="201242"/>
          </a:xfrm>
          <a:prstGeom prst="round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Ingresos</a:t>
            </a:r>
            <a:endParaRPr lang="en-US" b="0"/>
          </a:p>
        </p:txBody>
      </p:sp>
      <p:cxnSp>
        <p:nvCxnSpPr>
          <p:cNvPr id="26" name="Conector recto 17">
            <a:extLst>
              <a:ext uri="{FF2B5EF4-FFF2-40B4-BE49-F238E27FC236}">
                <a16:creationId xmlns:a16="http://schemas.microsoft.com/office/drawing/2014/main" id="{A8291639-F8AB-693D-3D1E-829BD1596F97}"/>
              </a:ext>
            </a:extLst>
          </p:cNvPr>
          <p:cNvCxnSpPr>
            <a:cxnSpLocks/>
          </p:cNvCxnSpPr>
          <p:nvPr/>
        </p:nvCxnSpPr>
        <p:spPr>
          <a:xfrm flipV="1">
            <a:off x="7408995" y="2728301"/>
            <a:ext cx="632634" cy="471040"/>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27" name="Text Placeholder 2">
            <a:extLst>
              <a:ext uri="{FF2B5EF4-FFF2-40B4-BE49-F238E27FC236}">
                <a16:creationId xmlns:a16="http://schemas.microsoft.com/office/drawing/2014/main" id="{8916131F-8E7C-8525-E7A3-8E828B0B9DF9}"/>
              </a:ext>
            </a:extLst>
          </p:cNvPr>
          <p:cNvSpPr>
            <a:spLocks noGrp="1"/>
          </p:cNvSpPr>
          <p:nvPr>
            <p:custDataLst>
              <p:tags r:id="rId4"/>
            </p:custDataLst>
          </p:nvPr>
        </p:nvSpPr>
        <p:spPr bwMode="auto">
          <a:xfrm>
            <a:off x="7542507" y="2855825"/>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+8M€</a:t>
            </a:r>
          </a:p>
        </p:txBody>
      </p:sp>
      <p:cxnSp>
        <p:nvCxnSpPr>
          <p:cNvPr id="28" name="Conector recto 17">
            <a:extLst>
              <a:ext uri="{FF2B5EF4-FFF2-40B4-BE49-F238E27FC236}">
                <a16:creationId xmlns:a16="http://schemas.microsoft.com/office/drawing/2014/main" id="{CE90FA48-7B8A-AC33-B21C-97BE833D172A}"/>
              </a:ext>
            </a:extLst>
          </p:cNvPr>
          <p:cNvCxnSpPr>
            <a:cxnSpLocks/>
          </p:cNvCxnSpPr>
          <p:nvPr/>
        </p:nvCxnSpPr>
        <p:spPr>
          <a:xfrm flipV="1">
            <a:off x="8678408" y="2260361"/>
            <a:ext cx="463078" cy="306065"/>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37" name="Text Placeholder 2">
            <a:extLst>
              <a:ext uri="{FF2B5EF4-FFF2-40B4-BE49-F238E27FC236}">
                <a16:creationId xmlns:a16="http://schemas.microsoft.com/office/drawing/2014/main" id="{74181384-E2F4-FF4B-054B-983D155F785C}"/>
              </a:ext>
            </a:extLst>
          </p:cNvPr>
          <p:cNvSpPr>
            <a:spLocks noGrp="1"/>
          </p:cNvSpPr>
          <p:nvPr>
            <p:custDataLst>
              <p:tags r:id="rId5"/>
            </p:custDataLst>
          </p:nvPr>
        </p:nvSpPr>
        <p:spPr bwMode="auto">
          <a:xfrm>
            <a:off x="8719388" y="2298670"/>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+8M€</a:t>
            </a:r>
          </a:p>
        </p:txBody>
      </p:sp>
      <p:cxnSp>
        <p:nvCxnSpPr>
          <p:cNvPr id="38" name="Conector recto 17">
            <a:extLst>
              <a:ext uri="{FF2B5EF4-FFF2-40B4-BE49-F238E27FC236}">
                <a16:creationId xmlns:a16="http://schemas.microsoft.com/office/drawing/2014/main" id="{B1879E33-AA7B-DE7D-A5A6-681E8EA4565D}"/>
              </a:ext>
            </a:extLst>
          </p:cNvPr>
          <p:cNvCxnSpPr>
            <a:cxnSpLocks/>
          </p:cNvCxnSpPr>
          <p:nvPr/>
        </p:nvCxnSpPr>
        <p:spPr>
          <a:xfrm flipV="1">
            <a:off x="9844391" y="2108297"/>
            <a:ext cx="490564" cy="305096"/>
          </a:xfrm>
          <a:prstGeom prst="line">
            <a:avLst/>
          </a:prstGeom>
          <a:noFill/>
          <a:ln w="6350" cap="flat">
            <a:solidFill>
              <a:schemeClr val="accent6">
                <a:lumMod val="50000"/>
              </a:schemeClr>
            </a:solidFill>
            <a:prstDash val="solid"/>
            <a:round/>
            <a:headEnd w="med" len="sm"/>
            <a:tailEnd type="triangle"/>
          </a:ln>
          <a:effectLst/>
          <a:sp3d/>
        </p:spPr>
        <p:style>
          <a:lnRef idx="0">
            <a:scrgbClr r="0" g="0" b="0"/>
          </a:lnRef>
          <a:fillRef idx="0">
            <a:scrgbClr r="0" g="0" b="0"/>
          </a:fillRef>
          <a:effectRef idx="0">
            <a:scrgbClr r="0" g="0" b="0"/>
          </a:effectRef>
          <a:fontRef idx="none"/>
        </p:style>
      </p:cxnSp>
      <p:sp>
        <p:nvSpPr>
          <p:cNvPr id="43" name="Text Placeholder 2">
            <a:extLst>
              <a:ext uri="{FF2B5EF4-FFF2-40B4-BE49-F238E27FC236}">
                <a16:creationId xmlns:a16="http://schemas.microsoft.com/office/drawing/2014/main" id="{6BADD659-B5D9-84EB-F8B2-7C7010281D70}"/>
              </a:ext>
            </a:extLst>
          </p:cNvPr>
          <p:cNvSpPr>
            <a:spLocks noGrp="1"/>
          </p:cNvSpPr>
          <p:nvPr>
            <p:custDataLst>
              <p:tags r:id="rId6"/>
            </p:custDataLst>
          </p:nvPr>
        </p:nvSpPr>
        <p:spPr bwMode="auto">
          <a:xfrm>
            <a:off x="9920872" y="2154563"/>
            <a:ext cx="365609" cy="231195"/>
          </a:xfrm>
          <a:prstGeom prst="ellipse">
            <a:avLst/>
          </a:prstGeom>
          <a:solidFill>
            <a:schemeClr val="accent6">
              <a:lumMod val="20000"/>
              <a:lumOff val="80000"/>
            </a:schemeClr>
          </a:solidFill>
          <a:ln w="9525" algn="ctr">
            <a:solidFill>
              <a:schemeClr val="accent6">
                <a:lumMod val="50000"/>
              </a:schemeClr>
            </a:solidFill>
          </a:ln>
        </p:spPr>
        <p:txBody>
          <a:bodyPr vert="horz" wrap="none" lIns="0" tIns="0" rIns="0" bIns="0" numCol="1" spcCol="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ct val="0"/>
              </a:spcBef>
              <a:spcAft>
                <a:spcPct val="0"/>
              </a:spcAft>
              <a:buNone/>
            </a:pPr>
            <a:r>
              <a:rPr lang="es-ES" sz="700" b="1">
                <a:solidFill>
                  <a:schemeClr val="accent6">
                    <a:lumMod val="50000"/>
                  </a:schemeClr>
                </a:solidFill>
                <a:latin typeface="Montserrat" panose="00000500000000000000" pitchFamily="2" charset="0"/>
                <a:cs typeface="Arial" panose="020B0604020202020204" pitchFamily="34" charset="0"/>
                <a:sym typeface="Arial" panose="020B0604020202020204" pitchFamily="34" charset="0"/>
              </a:rPr>
              <a:t>+3,1M€</a:t>
            </a:r>
          </a:p>
        </p:txBody>
      </p:sp>
      <p:grpSp>
        <p:nvGrpSpPr>
          <p:cNvPr id="33" name="Grupo 32">
            <a:extLst>
              <a:ext uri="{FF2B5EF4-FFF2-40B4-BE49-F238E27FC236}">
                <a16:creationId xmlns:a16="http://schemas.microsoft.com/office/drawing/2014/main" id="{0B84360E-D0F6-B826-C5BD-93CD3BBA0DAF}"/>
              </a:ext>
            </a:extLst>
          </p:cNvPr>
          <p:cNvGrpSpPr/>
          <p:nvPr/>
        </p:nvGrpSpPr>
        <p:grpSpPr>
          <a:xfrm>
            <a:off x="288218" y="4814496"/>
            <a:ext cx="8039211" cy="1939903"/>
            <a:chOff x="564576" y="4870848"/>
            <a:chExt cx="8039211" cy="1939903"/>
          </a:xfrm>
        </p:grpSpPr>
        <p:graphicFrame>
          <p:nvGraphicFramePr>
            <p:cNvPr id="34" name="Gráfico 38">
              <a:extLst>
                <a:ext uri="{FF2B5EF4-FFF2-40B4-BE49-F238E27FC236}">
                  <a16:creationId xmlns:a16="http://schemas.microsoft.com/office/drawing/2014/main" id="{B5B1D2B5-3878-AF4E-AFEF-FC6B91B4FB37}"/>
                </a:ext>
              </a:extLst>
            </p:cNvPr>
            <p:cNvGraphicFramePr/>
            <p:nvPr>
              <p:extLst>
                <p:ext uri="{D42A27DB-BD31-4B8C-83A1-F6EECF244321}">
                  <p14:modId xmlns:p14="http://schemas.microsoft.com/office/powerpoint/2010/main" val="1753733555"/>
                </p:ext>
              </p:extLst>
            </p:nvPr>
          </p:nvGraphicFramePr>
          <p:xfrm>
            <a:off x="564576" y="4870848"/>
            <a:ext cx="8039211" cy="1907140"/>
          </p:xfrm>
          <a:graphic>
            <a:graphicData uri="http://schemas.openxmlformats.org/drawingml/2006/chart">
              <c:chart xmlns:c="http://schemas.openxmlformats.org/drawingml/2006/chart" xmlns:r="http://schemas.openxmlformats.org/officeDocument/2006/relationships" r:id="rId11"/>
            </a:graphicData>
          </a:graphic>
        </p:graphicFrame>
        <p:cxnSp>
          <p:nvCxnSpPr>
            <p:cNvPr id="35" name="Conector recto 63">
              <a:extLst>
                <a:ext uri="{FF2B5EF4-FFF2-40B4-BE49-F238E27FC236}">
                  <a16:creationId xmlns:a16="http://schemas.microsoft.com/office/drawing/2014/main" id="{5C25D255-8271-DFA5-661E-2B319B8E0446}"/>
                </a:ext>
              </a:extLst>
            </p:cNvPr>
            <p:cNvCxnSpPr>
              <a:cxnSpLocks/>
            </p:cNvCxnSpPr>
            <p:nvPr/>
          </p:nvCxnSpPr>
          <p:spPr>
            <a:xfrm>
              <a:off x="1037166" y="5606226"/>
              <a:ext cx="961806"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cxnSp>
          <p:nvCxnSpPr>
            <p:cNvPr id="36" name="Conector recto 63">
              <a:extLst>
                <a:ext uri="{FF2B5EF4-FFF2-40B4-BE49-F238E27FC236}">
                  <a16:creationId xmlns:a16="http://schemas.microsoft.com/office/drawing/2014/main" id="{3306C921-B01F-9F5D-99A6-51A65AEF38DF}"/>
                </a:ext>
              </a:extLst>
            </p:cNvPr>
            <p:cNvCxnSpPr>
              <a:cxnSpLocks/>
            </p:cNvCxnSpPr>
            <p:nvPr/>
          </p:nvCxnSpPr>
          <p:spPr>
            <a:xfrm>
              <a:off x="3187850" y="5606226"/>
              <a:ext cx="656926"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cxnSp>
          <p:nvCxnSpPr>
            <p:cNvPr id="39" name="Conector recto 63">
              <a:extLst>
                <a:ext uri="{FF2B5EF4-FFF2-40B4-BE49-F238E27FC236}">
                  <a16:creationId xmlns:a16="http://schemas.microsoft.com/office/drawing/2014/main" id="{49CDA0CA-5164-2F07-FFEC-9D3D4E133660}"/>
                </a:ext>
              </a:extLst>
            </p:cNvPr>
            <p:cNvCxnSpPr>
              <a:cxnSpLocks/>
            </p:cNvCxnSpPr>
            <p:nvPr/>
          </p:nvCxnSpPr>
          <p:spPr>
            <a:xfrm>
              <a:off x="4187468" y="5606226"/>
              <a:ext cx="722619"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sp>
          <p:nvSpPr>
            <p:cNvPr id="40" name="Rectángulo: esquinas redondeadas 65">
              <a:extLst>
                <a:ext uri="{FF2B5EF4-FFF2-40B4-BE49-F238E27FC236}">
                  <a16:creationId xmlns:a16="http://schemas.microsoft.com/office/drawing/2014/main" id="{76F4CEB4-F933-DF76-A313-46B4211D1C93}"/>
                </a:ext>
              </a:extLst>
            </p:cNvPr>
            <p:cNvSpPr/>
            <p:nvPr/>
          </p:nvSpPr>
          <p:spPr>
            <a:xfrm>
              <a:off x="3637983" y="4943396"/>
              <a:ext cx="910795" cy="1867355"/>
            </a:xfrm>
            <a:prstGeom prst="roundRect">
              <a:avLst/>
            </a:prstGeom>
            <a:noFill/>
            <a:ln w="6350" cap="flat">
              <a:solidFill>
                <a:srgbClr val="263562"/>
              </a:solidFill>
              <a:prstDash val="dash"/>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1" name="Rectángulo: esquinas redondeadas 65">
              <a:extLst>
                <a:ext uri="{FF2B5EF4-FFF2-40B4-BE49-F238E27FC236}">
                  <a16:creationId xmlns:a16="http://schemas.microsoft.com/office/drawing/2014/main" id="{C1D292F4-A0B0-C520-8C8B-BADD43D77A24}"/>
                </a:ext>
              </a:extLst>
            </p:cNvPr>
            <p:cNvSpPr/>
            <p:nvPr/>
          </p:nvSpPr>
          <p:spPr>
            <a:xfrm>
              <a:off x="7585843" y="4943395"/>
              <a:ext cx="1001875" cy="1867355"/>
            </a:xfrm>
            <a:prstGeom prst="roundRect">
              <a:avLst/>
            </a:prstGeom>
            <a:noFill/>
            <a:ln w="6350" cap="flat">
              <a:solidFill>
                <a:srgbClr val="263562"/>
              </a:solidFill>
              <a:prstDash val="dash"/>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cxnSp>
          <p:nvCxnSpPr>
            <p:cNvPr id="42" name="Conector recto 63">
              <a:extLst>
                <a:ext uri="{FF2B5EF4-FFF2-40B4-BE49-F238E27FC236}">
                  <a16:creationId xmlns:a16="http://schemas.microsoft.com/office/drawing/2014/main" id="{0959877B-119A-740B-11F9-B6513AAA4107}"/>
                </a:ext>
              </a:extLst>
            </p:cNvPr>
            <p:cNvCxnSpPr>
              <a:cxnSpLocks/>
            </p:cNvCxnSpPr>
            <p:nvPr/>
          </p:nvCxnSpPr>
          <p:spPr>
            <a:xfrm>
              <a:off x="2205460" y="5605580"/>
              <a:ext cx="722619"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cxnSp>
          <p:nvCxnSpPr>
            <p:cNvPr id="44" name="Conector recto 63">
              <a:extLst>
                <a:ext uri="{FF2B5EF4-FFF2-40B4-BE49-F238E27FC236}">
                  <a16:creationId xmlns:a16="http://schemas.microsoft.com/office/drawing/2014/main" id="{6C70A1A7-573C-36C0-DC8A-323590168495}"/>
                </a:ext>
              </a:extLst>
            </p:cNvPr>
            <p:cNvCxnSpPr>
              <a:cxnSpLocks/>
            </p:cNvCxnSpPr>
            <p:nvPr/>
          </p:nvCxnSpPr>
          <p:spPr>
            <a:xfrm>
              <a:off x="5231767" y="5605582"/>
              <a:ext cx="722619"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cxnSp>
          <p:nvCxnSpPr>
            <p:cNvPr id="45" name="Conector recto 63">
              <a:extLst>
                <a:ext uri="{FF2B5EF4-FFF2-40B4-BE49-F238E27FC236}">
                  <a16:creationId xmlns:a16="http://schemas.microsoft.com/office/drawing/2014/main" id="{8E4C3D1B-AC73-F35D-A689-B0578F7930B2}"/>
                </a:ext>
              </a:extLst>
            </p:cNvPr>
            <p:cNvCxnSpPr>
              <a:cxnSpLocks/>
            </p:cNvCxnSpPr>
            <p:nvPr/>
          </p:nvCxnSpPr>
          <p:spPr>
            <a:xfrm>
              <a:off x="6155629" y="5603141"/>
              <a:ext cx="793876"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cxnSp>
          <p:nvCxnSpPr>
            <p:cNvPr id="46" name="Conector recto 63">
              <a:extLst>
                <a:ext uri="{FF2B5EF4-FFF2-40B4-BE49-F238E27FC236}">
                  <a16:creationId xmlns:a16="http://schemas.microsoft.com/office/drawing/2014/main" id="{A2EBBB11-B16B-7A9D-7664-94AF75DFDF4B}"/>
                </a:ext>
              </a:extLst>
            </p:cNvPr>
            <p:cNvCxnSpPr>
              <a:cxnSpLocks/>
            </p:cNvCxnSpPr>
            <p:nvPr/>
          </p:nvCxnSpPr>
          <p:spPr>
            <a:xfrm>
              <a:off x="7215298" y="5603141"/>
              <a:ext cx="722619" cy="0"/>
            </a:xfrm>
            <a:prstGeom prst="line">
              <a:avLst/>
            </a:prstGeom>
            <a:noFill/>
            <a:ln w="3175" cap="flat">
              <a:solidFill>
                <a:schemeClr val="tx2">
                  <a:lumMod val="75000"/>
                </a:schemeClr>
              </a:solidFill>
              <a:prstDash val="dash"/>
              <a:round/>
            </a:ln>
            <a:effectLst/>
            <a:sp3d/>
          </p:spPr>
          <p:style>
            <a:lnRef idx="0">
              <a:scrgbClr r="0" g="0" b="0"/>
            </a:lnRef>
            <a:fillRef idx="0">
              <a:scrgbClr r="0" g="0" b="0"/>
            </a:fillRef>
            <a:effectRef idx="0">
              <a:scrgbClr r="0" g="0" b="0"/>
            </a:effectRef>
            <a:fontRef idx="none"/>
          </p:style>
        </p:cxnSp>
      </p:grpSp>
      <p:cxnSp>
        <p:nvCxnSpPr>
          <p:cNvPr id="49" name="Conector recto 48">
            <a:extLst>
              <a:ext uri="{FF2B5EF4-FFF2-40B4-BE49-F238E27FC236}">
                <a16:creationId xmlns:a16="http://schemas.microsoft.com/office/drawing/2014/main" id="{58435ED8-D8D0-46A9-3E4C-C3416DA1FF3F}"/>
              </a:ext>
            </a:extLst>
          </p:cNvPr>
          <p:cNvCxnSpPr>
            <a:cxnSpLocks/>
          </p:cNvCxnSpPr>
          <p:nvPr/>
        </p:nvCxnSpPr>
        <p:spPr>
          <a:xfrm>
            <a:off x="8697974" y="4265929"/>
            <a:ext cx="5892" cy="2433141"/>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930259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uadroTexto 33">
            <a:extLst>
              <a:ext uri="{FF2B5EF4-FFF2-40B4-BE49-F238E27FC236}">
                <a16:creationId xmlns:a16="http://schemas.microsoft.com/office/drawing/2014/main" id="{4A1708A4-2BA8-4C0F-9799-D36CCC116C8D}"/>
              </a:ext>
            </a:extLst>
          </p:cNvPr>
          <p:cNvSpPr txBox="1"/>
          <p:nvPr/>
        </p:nvSpPr>
        <p:spPr>
          <a:xfrm>
            <a:off x="749298" y="1687278"/>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Cartera del Grupo </a:t>
            </a:r>
            <a:r>
              <a:rPr lang="es-ES" sz="900">
                <a:solidFill>
                  <a:srgbClr val="263562"/>
                </a:solidFill>
                <a:latin typeface="Montserrat" panose="00000500000000000000" pitchFamily="2" charset="0"/>
              </a:rPr>
              <a:t>(Dic21, Dic22, Dic23; millones de euros)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84" name="CuadroTexto 83">
            <a:extLst>
              <a:ext uri="{FF2B5EF4-FFF2-40B4-BE49-F238E27FC236}">
                <a16:creationId xmlns:a16="http://schemas.microsoft.com/office/drawing/2014/main" id="{D27CEB18-92B0-437A-8681-7EC70BFC4A59}"/>
              </a:ext>
            </a:extLst>
          </p:cNvPr>
          <p:cNvSpPr txBox="1"/>
          <p:nvPr/>
        </p:nvSpPr>
        <p:spPr>
          <a:xfrm>
            <a:off x="6372324" y="919962"/>
            <a:ext cx="5280904" cy="5273424"/>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just" defTabSz="914400" rtl="0" fontAlgn="auto" latinLnBrk="0" hangingPunct="0">
              <a:lnSpc>
                <a:spcPts val="1250"/>
              </a:lnSpc>
              <a:spcBef>
                <a:spcPts val="0"/>
              </a:spcBef>
              <a:spcAft>
                <a:spcPts val="0"/>
              </a:spcAft>
              <a:buClrTx/>
              <a:buSzTx/>
              <a:buFontTx/>
              <a:buNone/>
              <a:tabLst/>
            </a:pPr>
            <a:r>
              <a:rPr lang="es-ES" sz="950">
                <a:solidFill>
                  <a:srgbClr val="263562"/>
                </a:solidFill>
                <a:latin typeface="Montserrat" panose="00000500000000000000" pitchFamily="2" charset="0"/>
              </a:rPr>
              <a:t>La </a:t>
            </a:r>
            <a:r>
              <a:rPr lang="es-ES" sz="950" b="1">
                <a:solidFill>
                  <a:srgbClr val="263562"/>
                </a:solidFill>
                <a:latin typeface="Montserrat" panose="00000500000000000000" pitchFamily="2" charset="0"/>
              </a:rPr>
              <a:t>cartera de proyectos contratados </a:t>
            </a:r>
            <a:r>
              <a:rPr lang="es-ES" sz="950">
                <a:solidFill>
                  <a:srgbClr val="263562"/>
                </a:solidFill>
                <a:latin typeface="Montserrat" panose="00000500000000000000" pitchFamily="2" charset="0"/>
              </a:rPr>
              <a:t>pendientes de ejecutar crece un </a:t>
            </a:r>
            <a:r>
              <a:rPr lang="es-ES" sz="950" b="1">
                <a:solidFill>
                  <a:srgbClr val="263562"/>
                </a:solidFill>
                <a:latin typeface="Montserrat" panose="00000500000000000000" pitchFamily="2" charset="0"/>
              </a:rPr>
              <a:t>2% hasta los 177 millones de euros </a:t>
            </a:r>
            <a:r>
              <a:rPr lang="es-ES" sz="950">
                <a:solidFill>
                  <a:srgbClr val="263562"/>
                </a:solidFill>
                <a:latin typeface="Montserrat" panose="00000500000000000000" pitchFamily="2" charset="0"/>
              </a:rPr>
              <a:t>a cierre de ejercicio influido, de nuevo, por las altas cifras de contratación, así como por la confianza de los clientes en las soluciones tecnológicas de cada división. Asimismo, se muestra una </a:t>
            </a:r>
            <a:r>
              <a:rPr lang="es-ES" sz="950" b="1">
                <a:solidFill>
                  <a:srgbClr val="263562"/>
                </a:solidFill>
                <a:latin typeface="Montserrat" panose="00000500000000000000" pitchFamily="2" charset="0"/>
              </a:rPr>
              <a:t>evolución muy positiva también respecto a los 150 millones de euros</a:t>
            </a:r>
            <a:r>
              <a:rPr lang="es-ES" sz="950">
                <a:solidFill>
                  <a:srgbClr val="263562"/>
                </a:solidFill>
                <a:latin typeface="Montserrat" panose="00000500000000000000" pitchFamily="2" charset="0"/>
              </a:rPr>
              <a:t> de cartera de 2021.</a:t>
            </a:r>
          </a:p>
          <a:p>
            <a:pPr marL="0" marR="0" indent="0" algn="just" defTabSz="914400" rtl="0" fontAlgn="auto" latinLnBrk="0" hangingPunct="0">
              <a:lnSpc>
                <a:spcPts val="1250"/>
              </a:lnSpc>
              <a:spcBef>
                <a:spcPts val="0"/>
              </a:spcBef>
              <a:spcAft>
                <a:spcPts val="0"/>
              </a:spcAft>
              <a:buClrTx/>
              <a:buSzTx/>
              <a:buFontTx/>
              <a:buNone/>
              <a:tabLst/>
            </a:pPr>
            <a:endParaRPr lang="es-ES" sz="950">
              <a:solidFill>
                <a:srgbClr val="263562"/>
              </a:solidFill>
              <a:latin typeface="Montserrat" panose="00000500000000000000" pitchFamily="2" charset="0"/>
            </a:endParaRPr>
          </a:p>
          <a:p>
            <a:pPr marL="0" marR="0" indent="0" algn="just" defTabSz="914400" rtl="0" fontAlgn="auto" latinLnBrk="0" hangingPunct="0">
              <a:lnSpc>
                <a:spcPts val="1250"/>
              </a:lnSpc>
              <a:spcBef>
                <a:spcPts val="0"/>
              </a:spcBef>
              <a:spcAft>
                <a:spcPts val="0"/>
              </a:spcAft>
              <a:buClrTx/>
              <a:buSzTx/>
              <a:buFontTx/>
              <a:buNone/>
              <a:tabLst/>
            </a:pPr>
            <a:r>
              <a:rPr lang="es-ES" sz="950">
                <a:solidFill>
                  <a:srgbClr val="263562"/>
                </a:solidFill>
                <a:latin typeface="Montserrat" panose="00000500000000000000" pitchFamily="2" charset="0"/>
              </a:rPr>
              <a:t>Gran parte las adjudicaciones se han materializado con </a:t>
            </a:r>
            <a:r>
              <a:rPr lang="es-ES" sz="950" b="1">
                <a:solidFill>
                  <a:srgbClr val="263562"/>
                </a:solidFill>
                <a:latin typeface="Montserrat" panose="00000500000000000000" pitchFamily="2" charset="0"/>
              </a:rPr>
              <a:t>grandes grupos multinacionales </a:t>
            </a:r>
            <a:r>
              <a:rPr lang="es-ES" sz="950">
                <a:solidFill>
                  <a:srgbClr val="263562"/>
                </a:solidFill>
                <a:latin typeface="Montserrat" panose="00000500000000000000" pitchFamily="2" charset="0"/>
              </a:rPr>
              <a:t>de la mejor calificación crediticia y en sus correspondientes sectores, incrementando el portafolio de </a:t>
            </a:r>
            <a:r>
              <a:rPr lang="es-ES" sz="950" b="1">
                <a:solidFill>
                  <a:srgbClr val="263562"/>
                </a:solidFill>
                <a:latin typeface="Montserrat" panose="00000500000000000000" pitchFamily="2" charset="0"/>
              </a:rPr>
              <a:t>clientes estratégicos y un refuerzo de la presencia en nuevos sectores y geografías</a:t>
            </a:r>
            <a:r>
              <a:rPr lang="es-ES" sz="950">
                <a:solidFill>
                  <a:srgbClr val="263562"/>
                </a:solidFill>
                <a:latin typeface="Montserrat" panose="00000500000000000000" pitchFamily="2" charset="0"/>
              </a:rPr>
              <a:t>.</a:t>
            </a:r>
          </a:p>
          <a:p>
            <a:pPr marL="0" marR="0" indent="0" algn="just" defTabSz="914400" rtl="0" fontAlgn="auto" latinLnBrk="0" hangingPunct="0">
              <a:lnSpc>
                <a:spcPts val="1250"/>
              </a:lnSpc>
              <a:spcBef>
                <a:spcPts val="0"/>
              </a:spcBef>
              <a:spcAft>
                <a:spcPts val="0"/>
              </a:spcAft>
              <a:buClrTx/>
              <a:buSzTx/>
              <a:buFontTx/>
              <a:buNone/>
              <a:tabLst/>
            </a:pPr>
            <a:endParaRPr kumimoji="0" lang="es-ES" sz="950" i="0" u="none" strike="noStrike" cap="none" spc="0" normalizeH="0" baseline="0">
              <a:ln>
                <a:noFill/>
              </a:ln>
              <a:solidFill>
                <a:srgbClr val="263562"/>
              </a:solidFill>
              <a:effectLst/>
              <a:uFillTx/>
              <a:latin typeface="Montserrat" panose="00000500000000000000" pitchFamily="2" charset="0"/>
              <a:sym typeface="Calibri"/>
            </a:endParaRPr>
          </a:p>
          <a:p>
            <a:pPr marL="0" marR="0" indent="0" algn="just" defTabSz="914400" rtl="0" fontAlgn="auto" latinLnBrk="0" hangingPunct="0">
              <a:lnSpc>
                <a:spcPts val="1250"/>
              </a:lnSpc>
              <a:spcBef>
                <a:spcPts val="0"/>
              </a:spcBef>
              <a:spcAft>
                <a:spcPts val="0"/>
              </a:spcAft>
              <a:buClrTx/>
              <a:buSzTx/>
              <a:buFontTx/>
              <a:buNone/>
              <a:tabLst/>
            </a:pPr>
            <a:r>
              <a:rPr kumimoji="0" lang="es-ES" sz="950" i="0" u="none" strike="noStrike" cap="none" spc="0" normalizeH="0" baseline="0">
                <a:ln>
                  <a:noFill/>
                </a:ln>
                <a:solidFill>
                  <a:srgbClr val="263562"/>
                </a:solidFill>
                <a:effectLst/>
                <a:uFillTx/>
                <a:latin typeface="Montserrat" panose="00000500000000000000" pitchFamily="2" charset="0"/>
                <a:sym typeface="Calibri"/>
              </a:rPr>
              <a:t>La división de </a:t>
            </a:r>
            <a:r>
              <a:rPr kumimoji="0" lang="es-ES" sz="950" b="1" i="0" u="none" strike="noStrike" cap="none" spc="0" normalizeH="0" baseline="0" err="1">
                <a:ln>
                  <a:noFill/>
                </a:ln>
                <a:solidFill>
                  <a:srgbClr val="263562"/>
                </a:solidFill>
                <a:effectLst/>
                <a:uFillTx/>
                <a:latin typeface="Montserrat" panose="00000500000000000000" pitchFamily="2" charset="0"/>
                <a:sym typeface="Calibri"/>
              </a:rPr>
              <a:t>Intelligent</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 Robots</a:t>
            </a:r>
            <a:r>
              <a:rPr kumimoji="0" lang="es-ES" sz="950" i="0" u="none" strike="noStrike" cap="none" spc="0" normalizeH="0" baseline="0">
                <a:ln>
                  <a:noFill/>
                </a:ln>
                <a:solidFill>
                  <a:srgbClr val="263562"/>
                </a:solidFill>
                <a:effectLst/>
                <a:uFillTx/>
                <a:latin typeface="Montserrat" panose="00000500000000000000" pitchFamily="2" charset="0"/>
                <a:sym typeface="Calibri"/>
              </a:rPr>
              <a:t> </a:t>
            </a:r>
            <a:r>
              <a:rPr lang="es-ES" sz="950">
                <a:solidFill>
                  <a:srgbClr val="263562"/>
                </a:solidFill>
                <a:latin typeface="Montserrat" panose="00000500000000000000" pitchFamily="2" charset="0"/>
              </a:rPr>
              <a:t>posee el volumen de cartera más bajo influido por la baja duración de la contratación y la rapidez operativa de su ejecución. La unidad </a:t>
            </a:r>
            <a:r>
              <a:rPr lang="es-ES" sz="950" b="1">
                <a:solidFill>
                  <a:srgbClr val="263562"/>
                </a:solidFill>
                <a:latin typeface="Montserrat" panose="00000500000000000000" pitchFamily="2" charset="0"/>
              </a:rPr>
              <a:t>registra una cartera de pedidos de 22,1 millones de euros</a:t>
            </a:r>
            <a:r>
              <a:rPr lang="es-ES" sz="950">
                <a:solidFill>
                  <a:srgbClr val="263562"/>
                </a:solidFill>
                <a:latin typeface="Montserrat" panose="00000500000000000000" pitchFamily="2" charset="0"/>
              </a:rPr>
              <a:t>, un descenso respecto a los 28,1 millones de euros de 2022. Se prevé reforzar su posicionamiento como </a:t>
            </a:r>
            <a:r>
              <a:rPr lang="es-ES" sz="950" err="1">
                <a:solidFill>
                  <a:srgbClr val="263562"/>
                </a:solidFill>
                <a:latin typeface="Montserrat" panose="00000500000000000000" pitchFamily="2" charset="0"/>
              </a:rPr>
              <a:t>Tier</a:t>
            </a:r>
            <a:r>
              <a:rPr lang="es-ES" sz="950">
                <a:solidFill>
                  <a:srgbClr val="263562"/>
                </a:solidFill>
                <a:latin typeface="Montserrat" panose="00000500000000000000" pitchFamily="2" charset="0"/>
              </a:rPr>
              <a:t> 2 de referencia para el sector de la automoción electrificada en los mercados de India y China.</a:t>
            </a:r>
          </a:p>
          <a:p>
            <a:pPr marL="0" marR="0" indent="0" algn="just" defTabSz="914400" rtl="0" fontAlgn="auto" latinLnBrk="0" hangingPunct="0">
              <a:lnSpc>
                <a:spcPts val="1250"/>
              </a:lnSpc>
              <a:spcBef>
                <a:spcPts val="0"/>
              </a:spcBef>
              <a:spcAft>
                <a:spcPts val="0"/>
              </a:spcAft>
              <a:buClrTx/>
              <a:buSzTx/>
              <a:buFontTx/>
              <a:buNone/>
              <a:tabLst/>
            </a:pPr>
            <a:endParaRPr lang="es-ES" sz="950">
              <a:solidFill>
                <a:srgbClr val="263562"/>
              </a:solidFill>
              <a:latin typeface="Montserrat" panose="00000500000000000000" pitchFamily="2" charset="0"/>
            </a:endParaRPr>
          </a:p>
          <a:p>
            <a:pPr algn="just">
              <a:lnSpc>
                <a:spcPts val="1250"/>
              </a:lnSpc>
            </a:pPr>
            <a:r>
              <a:rPr kumimoji="0" lang="es-ES" sz="950" b="1" i="0" u="none" strike="noStrike" cap="none" spc="0" normalizeH="0" baseline="0" err="1">
                <a:ln>
                  <a:noFill/>
                </a:ln>
                <a:solidFill>
                  <a:srgbClr val="263562"/>
                </a:solidFill>
                <a:effectLst/>
                <a:uFillTx/>
                <a:latin typeface="Montserrat" panose="00000500000000000000" pitchFamily="2" charset="0"/>
                <a:sym typeface="Calibri"/>
              </a:rPr>
              <a:t>Aerospace</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 &amp; </a:t>
            </a:r>
            <a:r>
              <a:rPr kumimoji="0" lang="es-ES" sz="950" b="1" i="0" u="none" strike="noStrike" cap="none" spc="0" normalizeH="0" baseline="0" err="1">
                <a:ln>
                  <a:noFill/>
                </a:ln>
                <a:solidFill>
                  <a:srgbClr val="263562"/>
                </a:solidFill>
                <a:effectLst/>
                <a:uFillTx/>
                <a:latin typeface="Montserrat" panose="00000500000000000000" pitchFamily="2" charset="0"/>
                <a:sym typeface="Calibri"/>
              </a:rPr>
              <a:t>Defence</a:t>
            </a:r>
            <a:r>
              <a:rPr kumimoji="0" lang="es-ES" sz="950" i="0" u="none" strike="noStrike" cap="none" spc="0" normalizeH="0" baseline="0">
                <a:ln>
                  <a:noFill/>
                </a:ln>
                <a:solidFill>
                  <a:srgbClr val="263562"/>
                </a:solidFill>
                <a:effectLst/>
                <a:uFillTx/>
                <a:latin typeface="Montserrat" panose="00000500000000000000" pitchFamily="2" charset="0"/>
                <a:sym typeface="Calibri"/>
              </a:rPr>
              <a:t> lidera el </a:t>
            </a:r>
            <a:r>
              <a:rPr lang="es-ES" sz="950">
                <a:solidFill>
                  <a:srgbClr val="263562"/>
                </a:solidFill>
                <a:latin typeface="Montserrat" panose="00000500000000000000" pitchFamily="2" charset="0"/>
              </a:rPr>
              <a:t>volumen de cartera y logra </a:t>
            </a:r>
            <a:r>
              <a:rPr kumimoji="0" lang="es-ES" sz="950" i="0" u="none" strike="noStrike" cap="none" spc="0" normalizeH="0" baseline="0">
                <a:ln>
                  <a:noFill/>
                </a:ln>
                <a:solidFill>
                  <a:srgbClr val="263562"/>
                </a:solidFill>
                <a:effectLst/>
                <a:uFillTx/>
                <a:latin typeface="Montserrat" panose="00000500000000000000" pitchFamily="2" charset="0"/>
                <a:sym typeface="Calibri"/>
              </a:rPr>
              <a:t>crecer sobre la cartera del pasado 2022 </a:t>
            </a:r>
            <a:r>
              <a:rPr lang="es-ES" sz="950">
                <a:solidFill>
                  <a:srgbClr val="263562"/>
                </a:solidFill>
                <a:latin typeface="Montserrat" panose="00000500000000000000" pitchFamily="2" charset="0"/>
              </a:rPr>
              <a:t>hasta </a:t>
            </a:r>
            <a:r>
              <a:rPr lang="es-ES" sz="950" b="1">
                <a:solidFill>
                  <a:srgbClr val="263562"/>
                </a:solidFill>
                <a:latin typeface="Montserrat" panose="00000500000000000000" pitchFamily="2" charset="0"/>
              </a:rPr>
              <a:t>los 129,5 millones de euros</a:t>
            </a:r>
            <a:r>
              <a:rPr lang="es-ES" sz="950">
                <a:solidFill>
                  <a:srgbClr val="263562"/>
                </a:solidFill>
                <a:latin typeface="Montserrat" panose="00000500000000000000" pitchFamily="2" charset="0"/>
              </a:rPr>
              <a:t>, </a:t>
            </a:r>
            <a:r>
              <a:rPr kumimoji="0" lang="es-ES" sz="950" i="0" u="none" strike="noStrike" cap="none" spc="0" normalizeH="0" baseline="0">
                <a:ln>
                  <a:noFill/>
                </a:ln>
                <a:solidFill>
                  <a:srgbClr val="263562"/>
                </a:solidFill>
                <a:effectLst/>
                <a:uFillTx/>
                <a:latin typeface="Montserrat" panose="00000500000000000000" pitchFamily="2" charset="0"/>
                <a:sym typeface="Calibri"/>
              </a:rPr>
              <a:t>con un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incremento del </a:t>
            </a:r>
            <a:r>
              <a:rPr kumimoji="0" lang="es-ES" sz="950" b="1" i="0" u="none" strike="noStrike" cap="none" spc="0" normalizeH="0" baseline="0">
                <a:ln>
                  <a:noFill/>
                </a:ln>
                <a:solidFill>
                  <a:srgbClr val="002060"/>
                </a:solidFill>
                <a:effectLst/>
                <a:uFillTx/>
                <a:latin typeface="Montserrat" panose="00000500000000000000" pitchFamily="2" charset="0"/>
                <a:sym typeface="Calibri"/>
              </a:rPr>
              <a:t>6</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a:t>
            </a:r>
            <a:r>
              <a:rPr kumimoji="0" lang="es-ES" sz="950" i="0" u="none" strike="noStrike" cap="none" spc="0" normalizeH="0" baseline="0">
                <a:ln>
                  <a:noFill/>
                </a:ln>
                <a:solidFill>
                  <a:srgbClr val="263562"/>
                </a:solidFill>
                <a:effectLst/>
                <a:uFillTx/>
                <a:latin typeface="Montserrat" panose="00000500000000000000" pitchFamily="2" charset="0"/>
                <a:sym typeface="Calibri"/>
              </a:rPr>
              <a:t>. La unidad da </a:t>
            </a:r>
            <a:r>
              <a:rPr lang="es-ES" sz="950">
                <a:solidFill>
                  <a:srgbClr val="263562"/>
                </a:solidFill>
                <a:latin typeface="Montserrat" panose="00000500000000000000" pitchFamily="2" charset="0"/>
              </a:rPr>
              <a:t>continuidad a la apuesta por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nuevos e incipientes sectores</a:t>
            </a:r>
            <a:r>
              <a:rPr kumimoji="0" lang="es-ES" sz="950" i="0" u="none" strike="noStrike" cap="none" spc="0" normalizeH="0" baseline="0">
                <a:ln>
                  <a:noFill/>
                </a:ln>
                <a:solidFill>
                  <a:srgbClr val="263562"/>
                </a:solidFill>
                <a:effectLst/>
                <a:uFillTx/>
                <a:latin typeface="Montserrat" panose="00000500000000000000" pitchFamily="2" charset="0"/>
                <a:sym typeface="Calibri"/>
              </a:rPr>
              <a:t>, </a:t>
            </a:r>
            <a:r>
              <a:rPr lang="es-ES" sz="950">
                <a:solidFill>
                  <a:srgbClr val="263562"/>
                </a:solidFill>
                <a:latin typeface="Montserrat" panose="00000500000000000000" pitchFamily="2" charset="0"/>
              </a:rPr>
              <a:t>además de su </a:t>
            </a:r>
            <a:r>
              <a:rPr lang="es-ES" sz="950" b="1">
                <a:solidFill>
                  <a:srgbClr val="263562"/>
                </a:solidFill>
                <a:latin typeface="Montserrat" panose="00000500000000000000" pitchFamily="2" charset="0"/>
              </a:rPr>
              <a:t>tradicional presencia en Aeroespacial y de Defensa</a:t>
            </a:r>
            <a:r>
              <a:rPr kumimoji="0" lang="es-ES" sz="950" i="0" u="none" strike="noStrike" cap="none" spc="0" normalizeH="0" baseline="0">
                <a:ln>
                  <a:noFill/>
                </a:ln>
                <a:solidFill>
                  <a:srgbClr val="263562"/>
                </a:solidFill>
                <a:effectLst/>
                <a:uFillTx/>
                <a:latin typeface="Montserrat" panose="00000500000000000000" pitchFamily="2" charset="0"/>
                <a:sym typeface="Calibri"/>
              </a:rPr>
              <a:t>. Destacan la</a:t>
            </a:r>
            <a:r>
              <a:rPr lang="es-ES" sz="950">
                <a:solidFill>
                  <a:srgbClr val="263562"/>
                </a:solidFill>
                <a:latin typeface="Montserrat" panose="00000500000000000000" pitchFamily="2" charset="0"/>
              </a:rPr>
              <a:t>s Áreas de</a:t>
            </a:r>
            <a:r>
              <a:rPr kumimoji="0" lang="es-ES" sz="950" i="0" u="none" strike="noStrike" cap="none" spc="0" normalizeH="0" baseline="0">
                <a:ln>
                  <a:noFill/>
                </a:ln>
                <a:solidFill>
                  <a:srgbClr val="263562"/>
                </a:solidFill>
                <a:effectLst/>
                <a:uFillTx/>
                <a:latin typeface="Montserrat" panose="00000500000000000000" pitchFamily="2" charset="0"/>
                <a:sym typeface="Calibri"/>
              </a:rPr>
              <a:t>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Nueva Movilidad </a:t>
            </a:r>
            <a:r>
              <a:rPr kumimoji="0" lang="es-ES" sz="950" i="0" u="none" strike="noStrike" cap="none" spc="0" normalizeH="0" baseline="0">
                <a:ln>
                  <a:noFill/>
                </a:ln>
                <a:solidFill>
                  <a:srgbClr val="263562"/>
                </a:solidFill>
                <a:effectLst/>
                <a:uFillTx/>
                <a:latin typeface="Montserrat" panose="00000500000000000000" pitchFamily="2" charset="0"/>
                <a:sym typeface="Calibri"/>
              </a:rPr>
              <a:t>con el programa Stark,</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 </a:t>
            </a:r>
            <a:r>
              <a:rPr kumimoji="0" lang="es-ES" sz="950" i="0" u="none" strike="noStrike" cap="none" spc="0" normalizeH="0" baseline="0">
                <a:ln>
                  <a:noFill/>
                </a:ln>
                <a:solidFill>
                  <a:srgbClr val="263562"/>
                </a:solidFill>
                <a:effectLst/>
                <a:uFillTx/>
                <a:latin typeface="Montserrat" panose="00000500000000000000" pitchFamily="2" charset="0"/>
                <a:sym typeface="Calibri"/>
              </a:rPr>
              <a:t>el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Área de ingeniería con </a:t>
            </a:r>
            <a:r>
              <a:rPr kumimoji="0" lang="es-ES" sz="950" b="1" i="0" u="none" strike="noStrike" cap="none" spc="0" normalizeH="0" baseline="0" err="1">
                <a:ln>
                  <a:noFill/>
                </a:ln>
                <a:solidFill>
                  <a:srgbClr val="263562"/>
                </a:solidFill>
                <a:effectLst/>
                <a:uFillTx/>
                <a:latin typeface="Montserrat" panose="00000500000000000000" pitchFamily="2" charset="0"/>
                <a:sym typeface="Calibri"/>
              </a:rPr>
              <a:t>Navantia</a:t>
            </a:r>
            <a:r>
              <a:rPr lang="es-ES" sz="950" b="1">
                <a:solidFill>
                  <a:srgbClr val="263562"/>
                </a:solidFill>
                <a:latin typeface="Montserrat" panose="00000500000000000000" pitchFamily="2" charset="0"/>
              </a:rPr>
              <a:t> </a:t>
            </a:r>
            <a:r>
              <a:rPr lang="es-ES" sz="950">
                <a:solidFill>
                  <a:srgbClr val="263562"/>
                </a:solidFill>
                <a:latin typeface="Montserrat" panose="00000500000000000000" pitchFamily="2" charset="0"/>
              </a:rPr>
              <a:t>y el </a:t>
            </a:r>
            <a:r>
              <a:rPr lang="es-ES" sz="950" b="1">
                <a:solidFill>
                  <a:srgbClr val="263562"/>
                </a:solidFill>
                <a:latin typeface="Montserrat" panose="00000500000000000000" pitchFamily="2" charset="0"/>
              </a:rPr>
              <a:t>Área de operaciones </a:t>
            </a:r>
            <a:r>
              <a:rPr lang="es-ES" sz="950">
                <a:solidFill>
                  <a:srgbClr val="263562"/>
                </a:solidFill>
                <a:latin typeface="Montserrat" panose="00000500000000000000" pitchFamily="2" charset="0"/>
              </a:rPr>
              <a:t>con el programa de </a:t>
            </a:r>
            <a:r>
              <a:rPr lang="es-ES" sz="950" i="1" err="1">
                <a:solidFill>
                  <a:srgbClr val="263562"/>
                </a:solidFill>
                <a:latin typeface="Montserrat" panose="00000500000000000000" pitchFamily="2" charset="0"/>
              </a:rPr>
              <a:t>sticks</a:t>
            </a:r>
            <a:r>
              <a:rPr lang="es-ES" sz="950">
                <a:solidFill>
                  <a:srgbClr val="263562"/>
                </a:solidFill>
                <a:latin typeface="Montserrat" panose="00000500000000000000" pitchFamily="2" charset="0"/>
              </a:rPr>
              <a:t>.</a:t>
            </a:r>
            <a:endParaRPr kumimoji="0" lang="es-ES" sz="950" i="0" u="none" strike="noStrike" cap="none" spc="0" normalizeH="0" baseline="0">
              <a:ln>
                <a:noFill/>
              </a:ln>
              <a:solidFill>
                <a:srgbClr val="263562"/>
              </a:solidFill>
              <a:effectLst/>
              <a:uFillTx/>
              <a:latin typeface="Montserrat" panose="00000500000000000000" pitchFamily="2" charset="0"/>
              <a:sym typeface="Calibri"/>
            </a:endParaRPr>
          </a:p>
          <a:p>
            <a:pPr marL="0" marR="0" indent="0" algn="just" defTabSz="914400" rtl="0" fontAlgn="auto" latinLnBrk="0" hangingPunct="0">
              <a:lnSpc>
                <a:spcPts val="1250"/>
              </a:lnSpc>
              <a:spcBef>
                <a:spcPts val="0"/>
              </a:spcBef>
              <a:spcAft>
                <a:spcPts val="0"/>
              </a:spcAft>
              <a:buClrTx/>
              <a:buSzTx/>
              <a:buFontTx/>
              <a:buNone/>
              <a:tabLst/>
            </a:pPr>
            <a:endParaRPr lang="es-ES" sz="950">
              <a:solidFill>
                <a:srgbClr val="263562"/>
              </a:solidFill>
              <a:latin typeface="Montserrat" panose="00000500000000000000" pitchFamily="2" charset="0"/>
            </a:endParaRPr>
          </a:p>
          <a:p>
            <a:pPr algn="just">
              <a:lnSpc>
                <a:spcPts val="1250"/>
              </a:lnSpc>
            </a:pPr>
            <a:r>
              <a:rPr kumimoji="0" lang="es-ES" sz="950" i="0" u="none" strike="noStrike" cap="none" spc="0" normalizeH="0" baseline="0">
                <a:ln>
                  <a:noFill/>
                </a:ln>
                <a:solidFill>
                  <a:srgbClr val="263562"/>
                </a:solidFill>
                <a:effectLst/>
                <a:uFillTx/>
                <a:latin typeface="Montserrat" panose="00000500000000000000" pitchFamily="2" charset="0"/>
                <a:sym typeface="Calibri"/>
              </a:rPr>
              <a:t>La división de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Civil Works lidera el incremento </a:t>
            </a:r>
            <a:r>
              <a:rPr kumimoji="0" lang="es-ES" sz="950" i="0" u="none" strike="noStrike" cap="none" spc="0" normalizeH="0" baseline="0">
                <a:ln>
                  <a:noFill/>
                </a:ln>
                <a:solidFill>
                  <a:srgbClr val="263562"/>
                </a:solidFill>
                <a:effectLst/>
                <a:uFillTx/>
                <a:latin typeface="Montserrat" panose="00000500000000000000" pitchFamily="2" charset="0"/>
                <a:sym typeface="Calibri"/>
              </a:rPr>
              <a:t>del volumen de la cartera por unidades,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con un 7% sobre la cartera a cierre de 2022, hasta los 25,3 millones de euros</a:t>
            </a:r>
            <a:r>
              <a:rPr kumimoji="0" lang="es-ES" sz="950" i="0" u="none" strike="noStrike" cap="none" spc="0" normalizeH="0" baseline="0">
                <a:ln>
                  <a:noFill/>
                </a:ln>
                <a:solidFill>
                  <a:srgbClr val="263562"/>
                </a:solidFill>
                <a:effectLst/>
                <a:uFillTx/>
                <a:latin typeface="Montserrat" panose="00000500000000000000" pitchFamily="2" charset="0"/>
                <a:sym typeface="Calibri"/>
              </a:rPr>
              <a:t>. Continúa su desempeño positivo en de relevancia histórica para la división en los sectores de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ingeniería del agua y del transporte</a:t>
            </a:r>
            <a:r>
              <a:rPr kumimoji="0" lang="es-ES" sz="950" i="0" u="none" strike="noStrike" cap="none" spc="0" normalizeH="0" baseline="0">
                <a:ln>
                  <a:noFill/>
                </a:ln>
                <a:solidFill>
                  <a:srgbClr val="263562"/>
                </a:solidFill>
                <a:effectLst/>
                <a:uFillTx/>
                <a:latin typeface="Montserrat" panose="00000500000000000000" pitchFamily="2" charset="0"/>
                <a:sym typeface="Calibri"/>
              </a:rPr>
              <a:t>. Además, ha logrado reforzar su posicionamiento como un </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actor relevante en la gestión de los sistemas de control y </a:t>
            </a:r>
            <a:r>
              <a:rPr lang="es-ES" sz="950" b="1">
                <a:solidFill>
                  <a:srgbClr val="263562"/>
                </a:solidFill>
                <a:latin typeface="Montserrat" panose="00000500000000000000" pitchFamily="2" charset="0"/>
              </a:rPr>
              <a:t>calidad</a:t>
            </a:r>
            <a:r>
              <a:rPr kumimoji="0" lang="es-ES" sz="950" b="1" i="0" u="none" strike="noStrike" cap="none" spc="0" normalizeH="0" baseline="0">
                <a:ln>
                  <a:noFill/>
                </a:ln>
                <a:solidFill>
                  <a:srgbClr val="263562"/>
                </a:solidFill>
                <a:effectLst/>
                <a:uFillTx/>
                <a:latin typeface="Montserrat" panose="00000500000000000000" pitchFamily="2" charset="0"/>
                <a:sym typeface="Calibri"/>
              </a:rPr>
              <a:t> del aire.</a:t>
            </a:r>
            <a:endParaRPr kumimoji="0" lang="es-ES" sz="950" i="0" u="none" strike="noStrike" cap="none" spc="0" normalizeH="0" baseline="0">
              <a:ln>
                <a:noFill/>
              </a:ln>
              <a:solidFill>
                <a:srgbClr val="263562"/>
              </a:solidFill>
              <a:effectLst/>
              <a:uFillTx/>
              <a:latin typeface="Montserrat" panose="00000500000000000000" pitchFamily="2" charset="0"/>
              <a:sym typeface="Calibri"/>
            </a:endParaRPr>
          </a:p>
          <a:p>
            <a:pPr marL="0" marR="0" indent="0" algn="just" defTabSz="914400" rtl="0" fontAlgn="auto" latinLnBrk="0" hangingPunct="0">
              <a:lnSpc>
                <a:spcPts val="1250"/>
              </a:lnSpc>
              <a:spcBef>
                <a:spcPts val="0"/>
              </a:spcBef>
              <a:spcAft>
                <a:spcPts val="0"/>
              </a:spcAft>
              <a:buClrTx/>
              <a:buSzTx/>
              <a:buFontTx/>
              <a:buNone/>
              <a:tabLst/>
            </a:pPr>
            <a:endParaRPr lang="es-ES" sz="950">
              <a:solidFill>
                <a:srgbClr val="263562"/>
              </a:solidFill>
              <a:latin typeface="Montserrat" panose="00000500000000000000" pitchFamily="2" charset="0"/>
            </a:endParaRPr>
          </a:p>
        </p:txBody>
      </p:sp>
      <p:cxnSp>
        <p:nvCxnSpPr>
          <p:cNvPr id="85" name="Conector recto 84">
            <a:extLst>
              <a:ext uri="{FF2B5EF4-FFF2-40B4-BE49-F238E27FC236}">
                <a16:creationId xmlns:a16="http://schemas.microsoft.com/office/drawing/2014/main" id="{FE99F569-5D90-45F1-8F67-AF9FD74C584C}"/>
              </a:ext>
            </a:extLst>
          </p:cNvPr>
          <p:cNvCxnSpPr>
            <a:cxnSpLocks/>
          </p:cNvCxnSpPr>
          <p:nvPr/>
        </p:nvCxnSpPr>
        <p:spPr>
          <a:xfrm>
            <a:off x="6269746" y="1342815"/>
            <a:ext cx="0" cy="5009859"/>
          </a:xfrm>
          <a:prstGeom prst="line">
            <a:avLst/>
          </a:prstGeom>
          <a:noFill/>
          <a:ln w="12700" cap="flat">
            <a:solidFill>
              <a:srgbClr val="263562"/>
            </a:solidFill>
            <a:prstDash val="solid"/>
            <a:round/>
          </a:ln>
          <a:effectLst/>
          <a:sp3d/>
        </p:spPr>
        <p:style>
          <a:lnRef idx="0">
            <a:scrgbClr r="0" g="0" b="0"/>
          </a:lnRef>
          <a:fillRef idx="0">
            <a:scrgbClr r="0" g="0" b="0"/>
          </a:fillRef>
          <a:effectRef idx="0">
            <a:scrgbClr r="0" g="0" b="0"/>
          </a:effectRef>
          <a:fontRef idx="none"/>
        </p:style>
      </p:cxnSp>
      <p:sp>
        <p:nvSpPr>
          <p:cNvPr id="86" name="CuadroTexto 85">
            <a:extLst>
              <a:ext uri="{FF2B5EF4-FFF2-40B4-BE49-F238E27FC236}">
                <a16:creationId xmlns:a16="http://schemas.microsoft.com/office/drawing/2014/main" id="{F18CC8BA-8828-4F4B-B376-8467F75BFC5C}"/>
              </a:ext>
            </a:extLst>
          </p:cNvPr>
          <p:cNvSpPr txBox="1"/>
          <p:nvPr/>
        </p:nvSpPr>
        <p:spPr>
          <a:xfrm>
            <a:off x="731838" y="4252517"/>
            <a:ext cx="5040000"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Cartera por unidad de negocio </a:t>
            </a:r>
            <a:r>
              <a:rPr lang="es-ES" sz="900">
                <a:solidFill>
                  <a:srgbClr val="263562"/>
                </a:solidFill>
                <a:latin typeface="Montserrat" panose="00000500000000000000" pitchFamily="2" charset="0"/>
              </a:rPr>
              <a:t>(Dic22, Dic23; millones de euros)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2" name="Hacer doble clic para editar">
            <a:extLst>
              <a:ext uri="{FF2B5EF4-FFF2-40B4-BE49-F238E27FC236}">
                <a16:creationId xmlns:a16="http://schemas.microsoft.com/office/drawing/2014/main" id="{D2E9EFC1-E068-68A1-E51B-856554752F54}"/>
              </a:ext>
            </a:extLst>
          </p:cNvPr>
          <p:cNvSpPr txBox="1">
            <a:spLocks/>
          </p:cNvSpPr>
          <p:nvPr/>
        </p:nvSpPr>
        <p:spPr>
          <a:xfrm>
            <a:off x="366381" y="589544"/>
            <a:ext cx="8580438" cy="520700"/>
          </a:xfrm>
          <a:prstGeom prst="rect">
            <a:avLst/>
          </a:prstGeom>
        </p:spPr>
        <p:txBody>
          <a:bodyPr vert="horz" lIns="91440" tIns="45720" rIns="91440" bIns="45720" rtlCol="0" anchor="b">
            <a:normAutofit fontScale="90000" lnSpcReduction="1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914400" hangingPunct="0">
              <a:lnSpc>
                <a:spcPct val="90000"/>
              </a:lnSpc>
              <a:spcBef>
                <a:spcPts val="0"/>
              </a:spcBef>
            </a:pPr>
            <a:r>
              <a:rPr lang="es-ES" sz="3500" cap="none">
                <a:solidFill>
                  <a:srgbClr val="002060"/>
                </a:solidFill>
                <a:latin typeface="Montserrat" panose="00000500000000000000" pitchFamily="2" charset="0"/>
                <a:cs typeface="Arial" panose="020B0604020202020204" pitchFamily="34" charset="0"/>
                <a:sym typeface="Montserrat Light"/>
              </a:rPr>
              <a:t>Análisis de las grandes magnitudes</a:t>
            </a:r>
          </a:p>
        </p:txBody>
      </p:sp>
      <p:sp>
        <p:nvSpPr>
          <p:cNvPr id="3" name="Título 4">
            <a:extLst>
              <a:ext uri="{FF2B5EF4-FFF2-40B4-BE49-F238E27FC236}">
                <a16:creationId xmlns:a16="http://schemas.microsoft.com/office/drawing/2014/main" id="{1826E4BF-DFC4-767A-B2AC-4BA0E1EDE405}"/>
              </a:ext>
            </a:extLst>
          </p:cNvPr>
          <p:cNvSpPr txBox="1"/>
          <p:nvPr/>
        </p:nvSpPr>
        <p:spPr>
          <a:xfrm>
            <a:off x="405816" y="919962"/>
            <a:ext cx="7923646" cy="520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8" tIns="45718" rIns="45718" bIns="45718" anchor="ctr">
            <a:noAutofit/>
          </a:bodyPr>
          <a:lstStyle>
            <a:lvl1pPr>
              <a:lnSpc>
                <a:spcPct val="90000"/>
              </a:lnSpc>
              <a:defRPr sz="2000">
                <a:solidFill>
                  <a:srgbClr val="E2241D"/>
                </a:solidFill>
                <a:latin typeface="Montserrat Light"/>
                <a:ea typeface="Montserrat Light"/>
                <a:cs typeface="Montserrat Light"/>
                <a:sym typeface="Montserrat Light"/>
              </a:defRPr>
            </a:lvl1pPr>
          </a:lstStyle>
          <a:p>
            <a:r>
              <a:rPr lang="es-ES" sz="1800">
                <a:latin typeface="Montserrat" panose="00000500000000000000" pitchFamily="2" charset="0"/>
                <a:cs typeface="Arial" panose="020B0604020202020204" pitchFamily="34" charset="0"/>
              </a:rPr>
              <a:t>Cartera por unidad de negocio</a:t>
            </a:r>
          </a:p>
        </p:txBody>
      </p:sp>
      <p:graphicFrame>
        <p:nvGraphicFramePr>
          <p:cNvPr id="6" name="Gráfico 5">
            <a:extLst>
              <a:ext uri="{FF2B5EF4-FFF2-40B4-BE49-F238E27FC236}">
                <a16:creationId xmlns:a16="http://schemas.microsoft.com/office/drawing/2014/main" id="{338311B6-6AE8-58C9-2C92-C097D791D2E8}"/>
              </a:ext>
            </a:extLst>
          </p:cNvPr>
          <p:cNvGraphicFramePr/>
          <p:nvPr>
            <p:extLst>
              <p:ext uri="{D42A27DB-BD31-4B8C-83A1-F6EECF244321}">
                <p14:modId xmlns:p14="http://schemas.microsoft.com/office/powerpoint/2010/main" val="4045932229"/>
              </p:ext>
            </p:extLst>
          </p:nvPr>
        </p:nvGraphicFramePr>
        <p:xfrm>
          <a:off x="628334" y="4532749"/>
          <a:ext cx="5143504" cy="21295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Gráfico 3">
            <a:extLst>
              <a:ext uri="{FF2B5EF4-FFF2-40B4-BE49-F238E27FC236}">
                <a16:creationId xmlns:a16="http://schemas.microsoft.com/office/drawing/2014/main" id="{31E76972-E3DD-D2F0-2126-D59C98FA9241}"/>
              </a:ext>
            </a:extLst>
          </p:cNvPr>
          <p:cNvGraphicFramePr/>
          <p:nvPr>
            <p:extLst>
              <p:ext uri="{D42A27DB-BD31-4B8C-83A1-F6EECF244321}">
                <p14:modId xmlns:p14="http://schemas.microsoft.com/office/powerpoint/2010/main" val="726229959"/>
              </p:ext>
            </p:extLst>
          </p:nvPr>
        </p:nvGraphicFramePr>
        <p:xfrm>
          <a:off x="518389" y="1979911"/>
          <a:ext cx="5040000" cy="20132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98736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EAF75-4E87-231E-D1D8-4ACE2A189270}"/>
            </a:ext>
          </a:extLst>
        </p:cNvPr>
        <p:cNvGrpSpPr/>
        <p:nvPr/>
      </p:nvGrpSpPr>
      <p:grpSpPr>
        <a:xfrm>
          <a:off x="0" y="0"/>
          <a:ext cx="0" cy="0"/>
          <a:chOff x="0" y="0"/>
          <a:chExt cx="0" cy="0"/>
        </a:xfrm>
      </p:grpSpPr>
      <p:sp>
        <p:nvSpPr>
          <p:cNvPr id="24" name="CuadroTexto 23">
            <a:extLst>
              <a:ext uri="{FF2B5EF4-FFF2-40B4-BE49-F238E27FC236}">
                <a16:creationId xmlns:a16="http://schemas.microsoft.com/office/drawing/2014/main" id="{F5325CE5-D269-5EE1-B0B2-B3FA6C81DCB1}"/>
              </a:ext>
            </a:extLst>
          </p:cNvPr>
          <p:cNvSpPr txBox="1"/>
          <p:nvPr/>
        </p:nvSpPr>
        <p:spPr>
          <a:xfrm>
            <a:off x="1719975" y="630621"/>
            <a:ext cx="8890427" cy="461665"/>
          </a:xfrm>
          <a:prstGeom prst="rect">
            <a:avLst/>
          </a:prstGeom>
          <a:noFill/>
        </p:spPr>
        <p:txBody>
          <a:bodyPr wrap="square" rtlCol="0">
            <a:spAutoFit/>
          </a:bodyPr>
          <a:lstStyle/>
          <a:p>
            <a:pPr algn="ctr" defTabSz="457200" hangingPunct="1">
              <a:spcBef>
                <a:spcPct val="0"/>
              </a:spcBef>
            </a:pPr>
            <a:r>
              <a:rPr lang="es-ES" sz="2400" kern="1200">
                <a:solidFill>
                  <a:srgbClr val="FF0000"/>
                </a:solidFill>
                <a:latin typeface="Montserrat" panose="00000500000000000000" pitchFamily="2" charset="0"/>
                <a:ea typeface="Microsoft YaHei UI" panose="020B0503020204020204" pitchFamily="34" charset="-122"/>
                <a:cs typeface="Arial" panose="020B0604020202020204" pitchFamily="34" charset="0"/>
              </a:rPr>
              <a:t>Evolución de la Deuda Financiera Bruta </a:t>
            </a:r>
          </a:p>
        </p:txBody>
      </p:sp>
      <p:grpSp>
        <p:nvGrpSpPr>
          <p:cNvPr id="10" name="Grupo 9">
            <a:extLst>
              <a:ext uri="{FF2B5EF4-FFF2-40B4-BE49-F238E27FC236}">
                <a16:creationId xmlns:a16="http://schemas.microsoft.com/office/drawing/2014/main" id="{B2A4EC08-75A4-E51B-813E-D946C9F5F6B3}"/>
              </a:ext>
            </a:extLst>
          </p:cNvPr>
          <p:cNvGrpSpPr/>
          <p:nvPr/>
        </p:nvGrpSpPr>
        <p:grpSpPr>
          <a:xfrm>
            <a:off x="732626" y="1092286"/>
            <a:ext cx="11209375" cy="5614538"/>
            <a:chOff x="236501" y="1149366"/>
            <a:chExt cx="11209375" cy="5614538"/>
          </a:xfrm>
        </p:grpSpPr>
        <p:sp>
          <p:nvSpPr>
            <p:cNvPr id="18" name="Rectángulo: esquinas redondeadas 17">
              <a:extLst>
                <a:ext uri="{FF2B5EF4-FFF2-40B4-BE49-F238E27FC236}">
                  <a16:creationId xmlns:a16="http://schemas.microsoft.com/office/drawing/2014/main" id="{9EF28892-B344-77AD-A34D-AA06621B2672}"/>
                </a:ext>
              </a:extLst>
            </p:cNvPr>
            <p:cNvSpPr/>
            <p:nvPr/>
          </p:nvSpPr>
          <p:spPr>
            <a:xfrm>
              <a:off x="600365" y="2006073"/>
              <a:ext cx="795590" cy="1520640"/>
            </a:xfrm>
            <a:prstGeom prst="round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ES"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900" b="1">
                <a:highlight>
                  <a:srgbClr val="000080"/>
                </a:highlight>
                <a:latin typeface="Montserrat" panose="00000500000000000000" pitchFamily="2" charset="0"/>
              </a:endParaRPr>
            </a:p>
            <a:p>
              <a:endParaRPr lang="es-ES" sz="1600" b="1">
                <a:solidFill>
                  <a:srgbClr val="002060"/>
                </a:solidFill>
                <a:highlight>
                  <a:srgbClr val="000080"/>
                </a:highlight>
                <a:latin typeface="Montserrat" panose="00000500000000000000" pitchFamily="2" charset="0"/>
              </a:endParaRPr>
            </a:p>
            <a:p>
              <a:r>
                <a:rPr lang="es-ES" sz="1600" b="1">
                  <a:solidFill>
                    <a:schemeClr val="bg1"/>
                  </a:solidFill>
                  <a:latin typeface="Montserrat" panose="00000500000000000000" pitchFamily="2" charset="0"/>
                </a:rPr>
                <a:t> 85,6</a:t>
              </a:r>
              <a:endParaRPr lang="es-ES" b="1">
                <a:solidFill>
                  <a:schemeClr val="bg1"/>
                </a:solidFill>
                <a:latin typeface="Montserrat" panose="00000500000000000000" pitchFamily="2" charset="0"/>
              </a:endParaRPr>
            </a:p>
          </p:txBody>
        </p:sp>
        <p:sp>
          <p:nvSpPr>
            <p:cNvPr id="22" name="Rectángulo: esquinas redondeadas 21">
              <a:extLst>
                <a:ext uri="{FF2B5EF4-FFF2-40B4-BE49-F238E27FC236}">
                  <a16:creationId xmlns:a16="http://schemas.microsoft.com/office/drawing/2014/main" id="{65BA864B-C505-E557-F2E0-8940FA339874}"/>
                </a:ext>
              </a:extLst>
            </p:cNvPr>
            <p:cNvSpPr/>
            <p:nvPr/>
          </p:nvSpPr>
          <p:spPr>
            <a:xfrm rot="10800000" flipV="1">
              <a:off x="2141022" y="2795047"/>
              <a:ext cx="698568" cy="406042"/>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sz="1100" b="1">
                  <a:solidFill>
                    <a:schemeClr val="tx1"/>
                  </a:solidFill>
                  <a:latin typeface="Montserrat" panose="00000500000000000000" pitchFamily="2" charset="0"/>
                </a:rPr>
                <a:t>(2,9)</a:t>
              </a:r>
            </a:p>
          </p:txBody>
        </p:sp>
        <p:sp>
          <p:nvSpPr>
            <p:cNvPr id="23" name="Rectángulo: esquinas redondeadas 22">
              <a:extLst>
                <a:ext uri="{FF2B5EF4-FFF2-40B4-BE49-F238E27FC236}">
                  <a16:creationId xmlns:a16="http://schemas.microsoft.com/office/drawing/2014/main" id="{612710E4-F9E9-F65F-5F63-EE59C001A385}"/>
                </a:ext>
              </a:extLst>
            </p:cNvPr>
            <p:cNvSpPr/>
            <p:nvPr/>
          </p:nvSpPr>
          <p:spPr>
            <a:xfrm>
              <a:off x="3452449" y="2798215"/>
              <a:ext cx="762000" cy="236220"/>
            </a:xfrm>
            <a:prstGeom prst="roundRect">
              <a:avLst/>
            </a:prstGeom>
            <a:solidFill>
              <a:srgbClr val="FFCCCC"/>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indent="0" algn="ctr"/>
              <a:r>
                <a:rPr lang="es-ES" sz="1100" b="1">
                  <a:solidFill>
                    <a:sysClr val="windowText" lastClr="000000"/>
                  </a:solidFill>
                  <a:latin typeface="Montserrat" panose="00000500000000000000" pitchFamily="2" charset="0"/>
                  <a:ea typeface="+mn-ea"/>
                  <a:cs typeface="+mn-cs"/>
                </a:rPr>
                <a:t>(2,5)</a:t>
              </a:r>
            </a:p>
          </p:txBody>
        </p:sp>
        <p:sp>
          <p:nvSpPr>
            <p:cNvPr id="28" name="Rectángulo: una sola esquina redondeada 27">
              <a:extLst>
                <a:ext uri="{FF2B5EF4-FFF2-40B4-BE49-F238E27FC236}">
                  <a16:creationId xmlns:a16="http://schemas.microsoft.com/office/drawing/2014/main" id="{68E1E980-528D-95CD-5A19-4B90818FCC82}"/>
                </a:ext>
              </a:extLst>
            </p:cNvPr>
            <p:cNvSpPr/>
            <p:nvPr/>
          </p:nvSpPr>
          <p:spPr>
            <a:xfrm>
              <a:off x="1963310" y="3914651"/>
              <a:ext cx="1048989" cy="683078"/>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AAPP</a:t>
              </a:r>
            </a:p>
          </p:txBody>
        </p:sp>
        <p:sp>
          <p:nvSpPr>
            <p:cNvPr id="32" name="Rectángulo: una sola esquina redondeada 31">
              <a:extLst>
                <a:ext uri="{FF2B5EF4-FFF2-40B4-BE49-F238E27FC236}">
                  <a16:creationId xmlns:a16="http://schemas.microsoft.com/office/drawing/2014/main" id="{CDDFB2FC-472A-25A5-661C-1E95E4612DA9}"/>
                </a:ext>
              </a:extLst>
            </p:cNvPr>
            <p:cNvSpPr/>
            <p:nvPr/>
          </p:nvSpPr>
          <p:spPr>
            <a:xfrm>
              <a:off x="5335733" y="4098027"/>
              <a:ext cx="1177631"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Deuda de circulante</a:t>
              </a:r>
            </a:p>
          </p:txBody>
        </p:sp>
        <p:sp>
          <p:nvSpPr>
            <p:cNvPr id="33" name="Rectángulo: una sola esquina redondeada 32">
              <a:extLst>
                <a:ext uri="{FF2B5EF4-FFF2-40B4-BE49-F238E27FC236}">
                  <a16:creationId xmlns:a16="http://schemas.microsoft.com/office/drawing/2014/main" id="{78CEFA7A-11FB-B304-D4A8-08B14B3343D9}"/>
                </a:ext>
              </a:extLst>
            </p:cNvPr>
            <p:cNvSpPr/>
            <p:nvPr/>
          </p:nvSpPr>
          <p:spPr>
            <a:xfrm>
              <a:off x="7512924" y="4109122"/>
              <a:ext cx="1665166" cy="461665"/>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Intereses </a:t>
              </a:r>
            </a:p>
            <a:p>
              <a:pPr algn="ctr"/>
              <a:r>
                <a:rPr lang="es-ES" sz="1100">
                  <a:solidFill>
                    <a:srgbClr val="263562"/>
                  </a:solidFill>
                  <a:latin typeface="Montserrat" panose="00000500000000000000" pitchFamily="2" charset="0"/>
                </a:rPr>
                <a:t>Y otros</a:t>
              </a:r>
            </a:p>
          </p:txBody>
        </p:sp>
        <p:sp>
          <p:nvSpPr>
            <p:cNvPr id="74" name="Rectángulo 73">
              <a:extLst>
                <a:ext uri="{FF2B5EF4-FFF2-40B4-BE49-F238E27FC236}">
                  <a16:creationId xmlns:a16="http://schemas.microsoft.com/office/drawing/2014/main" id="{26C25BDB-69BC-CAEE-F614-5928E3EAFE7C}"/>
                </a:ext>
              </a:extLst>
            </p:cNvPr>
            <p:cNvSpPr/>
            <p:nvPr/>
          </p:nvSpPr>
          <p:spPr>
            <a:xfrm>
              <a:off x="1593721" y="1822069"/>
              <a:ext cx="3527997" cy="2887426"/>
            </a:xfrm>
            <a:prstGeom prst="rect">
              <a:avLst/>
            </a:prstGeom>
            <a:noFill/>
            <a:ln>
              <a:solidFill>
                <a:schemeClr val="accent1">
                  <a:shade val="1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3" name="Rectángulo: una sola esquina redondeada 2">
              <a:extLst>
                <a:ext uri="{FF2B5EF4-FFF2-40B4-BE49-F238E27FC236}">
                  <a16:creationId xmlns:a16="http://schemas.microsoft.com/office/drawing/2014/main" id="{938D27B1-7E10-7439-4A0D-CAB58E10B9F8}"/>
                </a:ext>
              </a:extLst>
            </p:cNvPr>
            <p:cNvSpPr/>
            <p:nvPr/>
          </p:nvSpPr>
          <p:spPr>
            <a:xfrm>
              <a:off x="236501" y="3657443"/>
              <a:ext cx="1478102" cy="491977"/>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a:solidFill>
                    <a:srgbClr val="263562"/>
                  </a:solidFill>
                  <a:latin typeface="Montserrat" panose="00000500000000000000" pitchFamily="2" charset="0"/>
                </a:rPr>
                <a:t>Deuda </a:t>
              </a:r>
            </a:p>
            <a:p>
              <a:pPr algn="ctr"/>
              <a:r>
                <a:rPr lang="es-ES" sz="1200">
                  <a:solidFill>
                    <a:srgbClr val="263562"/>
                  </a:solidFill>
                  <a:latin typeface="Montserrat" panose="00000500000000000000" pitchFamily="2" charset="0"/>
                </a:rPr>
                <a:t>Dic 22</a:t>
              </a:r>
            </a:p>
          </p:txBody>
        </p:sp>
        <p:sp>
          <p:nvSpPr>
            <p:cNvPr id="6" name="Rectángulo: una sola esquina redondeada 5">
              <a:extLst>
                <a:ext uri="{FF2B5EF4-FFF2-40B4-BE49-F238E27FC236}">
                  <a16:creationId xmlns:a16="http://schemas.microsoft.com/office/drawing/2014/main" id="{73372E38-A165-B510-3853-6F0C769D1B52}"/>
                </a:ext>
              </a:extLst>
            </p:cNvPr>
            <p:cNvSpPr/>
            <p:nvPr/>
          </p:nvSpPr>
          <p:spPr>
            <a:xfrm>
              <a:off x="3217972" y="3944044"/>
              <a:ext cx="1048989" cy="683078"/>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100">
                  <a:solidFill>
                    <a:srgbClr val="263562"/>
                  </a:solidFill>
                  <a:latin typeface="Montserrat" panose="00000500000000000000" pitchFamily="2" charset="0"/>
                </a:rPr>
                <a:t>EEFF</a:t>
              </a:r>
            </a:p>
          </p:txBody>
        </p:sp>
        <p:sp>
          <p:nvSpPr>
            <p:cNvPr id="7" name="Rectángulo: una sola esquina redondeada 6">
              <a:extLst>
                <a:ext uri="{FF2B5EF4-FFF2-40B4-BE49-F238E27FC236}">
                  <a16:creationId xmlns:a16="http://schemas.microsoft.com/office/drawing/2014/main" id="{4E2D692F-FE3B-3DDF-E919-B0F03A011638}"/>
                </a:ext>
              </a:extLst>
            </p:cNvPr>
            <p:cNvSpPr/>
            <p:nvPr/>
          </p:nvSpPr>
          <p:spPr>
            <a:xfrm>
              <a:off x="1264355" y="1541369"/>
              <a:ext cx="3800248" cy="397863"/>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a:solidFill>
                    <a:srgbClr val="263562"/>
                  </a:solidFill>
                  <a:latin typeface="Montserrat" panose="00000500000000000000" pitchFamily="2" charset="0"/>
                </a:rPr>
                <a:t>Amortización deuda 5,4M€ </a:t>
              </a:r>
            </a:p>
            <a:p>
              <a:pPr algn="ctr"/>
              <a:endParaRPr lang="es-ES" sz="1600">
                <a:solidFill>
                  <a:srgbClr val="263562"/>
                </a:solidFill>
                <a:latin typeface="Montserrat" panose="00000500000000000000" pitchFamily="2" charset="0"/>
              </a:endParaRPr>
            </a:p>
          </p:txBody>
        </p:sp>
        <p:sp>
          <p:nvSpPr>
            <p:cNvPr id="9" name="Rectángulo: esquinas redondeadas 8">
              <a:extLst>
                <a:ext uri="{FF2B5EF4-FFF2-40B4-BE49-F238E27FC236}">
                  <a16:creationId xmlns:a16="http://schemas.microsoft.com/office/drawing/2014/main" id="{D0E81EDA-94BB-263E-ABB6-928C87D94067}"/>
                </a:ext>
              </a:extLst>
            </p:cNvPr>
            <p:cNvSpPr/>
            <p:nvPr/>
          </p:nvSpPr>
          <p:spPr>
            <a:xfrm>
              <a:off x="5586075" y="2050904"/>
              <a:ext cx="722682" cy="76005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b="1">
                  <a:solidFill>
                    <a:schemeClr val="tx1"/>
                  </a:solidFill>
                  <a:latin typeface="Montserrat" panose="00000500000000000000" pitchFamily="2" charset="0"/>
                </a:rPr>
                <a:t>6,1</a:t>
              </a:r>
              <a:endParaRPr lang="es-ES" sz="1100" b="1">
                <a:solidFill>
                  <a:schemeClr val="tx1"/>
                </a:solidFill>
                <a:latin typeface="Montserrat" panose="00000500000000000000" pitchFamily="2" charset="0"/>
              </a:endParaRPr>
            </a:p>
          </p:txBody>
        </p:sp>
        <p:sp>
          <p:nvSpPr>
            <p:cNvPr id="12" name="Rectángulo: esquinas redondeadas 11">
              <a:extLst>
                <a:ext uri="{FF2B5EF4-FFF2-40B4-BE49-F238E27FC236}">
                  <a16:creationId xmlns:a16="http://schemas.microsoft.com/office/drawing/2014/main" id="{19F9EF6F-C305-B3E0-705E-46325427D42A}"/>
                </a:ext>
              </a:extLst>
            </p:cNvPr>
            <p:cNvSpPr/>
            <p:nvPr/>
          </p:nvSpPr>
          <p:spPr>
            <a:xfrm rot="10800000" flipV="1">
              <a:off x="6699222" y="2489399"/>
              <a:ext cx="698568" cy="335236"/>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b="1">
                  <a:solidFill>
                    <a:schemeClr val="tx1"/>
                  </a:solidFill>
                  <a:latin typeface="Montserrat" panose="00000500000000000000" pitchFamily="2" charset="0"/>
                </a:rPr>
                <a:t>1,4</a:t>
              </a:r>
            </a:p>
          </p:txBody>
        </p:sp>
        <p:sp>
          <p:nvSpPr>
            <p:cNvPr id="13" name="Rectángulo: una sola esquina redondeada 12">
              <a:extLst>
                <a:ext uri="{FF2B5EF4-FFF2-40B4-BE49-F238E27FC236}">
                  <a16:creationId xmlns:a16="http://schemas.microsoft.com/office/drawing/2014/main" id="{55D75F0B-0D9B-3539-0192-60731875E852}"/>
                </a:ext>
              </a:extLst>
            </p:cNvPr>
            <p:cNvSpPr/>
            <p:nvPr/>
          </p:nvSpPr>
          <p:spPr>
            <a:xfrm>
              <a:off x="6620042" y="3998826"/>
              <a:ext cx="892882" cy="610346"/>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050">
                  <a:solidFill>
                    <a:srgbClr val="263562"/>
                  </a:solidFill>
                  <a:latin typeface="Montserrat" panose="00000500000000000000" pitchFamily="2" charset="0"/>
                </a:rPr>
                <a:t>NIIF 16</a:t>
              </a:r>
            </a:p>
          </p:txBody>
        </p:sp>
        <p:sp>
          <p:nvSpPr>
            <p:cNvPr id="14" name="Rectángulo 13">
              <a:extLst>
                <a:ext uri="{FF2B5EF4-FFF2-40B4-BE49-F238E27FC236}">
                  <a16:creationId xmlns:a16="http://schemas.microsoft.com/office/drawing/2014/main" id="{C4BAD34C-E371-D73C-C7EA-D81F797D5F2A}"/>
                </a:ext>
              </a:extLst>
            </p:cNvPr>
            <p:cNvSpPr/>
            <p:nvPr/>
          </p:nvSpPr>
          <p:spPr>
            <a:xfrm>
              <a:off x="5277959" y="1810493"/>
              <a:ext cx="4170869" cy="2900754"/>
            </a:xfrm>
            <a:prstGeom prst="rect">
              <a:avLst/>
            </a:prstGeom>
            <a:noFill/>
            <a:ln>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15" name="Rectángulo: una sola esquina redondeada 14">
              <a:extLst>
                <a:ext uri="{FF2B5EF4-FFF2-40B4-BE49-F238E27FC236}">
                  <a16:creationId xmlns:a16="http://schemas.microsoft.com/office/drawing/2014/main" id="{5184071E-6A19-6370-9ECB-A3567114B055}"/>
                </a:ext>
              </a:extLst>
            </p:cNvPr>
            <p:cNvSpPr/>
            <p:nvPr/>
          </p:nvSpPr>
          <p:spPr>
            <a:xfrm>
              <a:off x="5341503" y="1552032"/>
              <a:ext cx="3800248" cy="397863"/>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a:solidFill>
                    <a:srgbClr val="263562"/>
                  </a:solidFill>
                  <a:latin typeface="Montserrat" panose="00000500000000000000" pitchFamily="2" charset="0"/>
                </a:rPr>
                <a:t>Financiación 6,1M€ Y 1,4 efecto NIIF </a:t>
              </a:r>
            </a:p>
            <a:p>
              <a:pPr algn="ctr"/>
              <a:endParaRPr lang="es-ES" sz="1600">
                <a:solidFill>
                  <a:srgbClr val="263562"/>
                </a:solidFill>
                <a:latin typeface="Montserrat" panose="00000500000000000000" pitchFamily="2" charset="0"/>
              </a:endParaRPr>
            </a:p>
          </p:txBody>
        </p:sp>
        <p:sp>
          <p:nvSpPr>
            <p:cNvPr id="38" name="Rectángulo: una sola esquina redondeada 37">
              <a:extLst>
                <a:ext uri="{FF2B5EF4-FFF2-40B4-BE49-F238E27FC236}">
                  <a16:creationId xmlns:a16="http://schemas.microsoft.com/office/drawing/2014/main" id="{017BF6C2-7317-9422-0A4F-262FAFE236C3}"/>
                </a:ext>
              </a:extLst>
            </p:cNvPr>
            <p:cNvSpPr/>
            <p:nvPr/>
          </p:nvSpPr>
          <p:spPr>
            <a:xfrm>
              <a:off x="9256210" y="3681111"/>
              <a:ext cx="1478102" cy="491977"/>
            </a:xfrm>
            <a:prstGeom prst="round1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200">
                  <a:solidFill>
                    <a:srgbClr val="263562"/>
                  </a:solidFill>
                  <a:latin typeface="Montserrat" panose="00000500000000000000" pitchFamily="2" charset="0"/>
                </a:rPr>
                <a:t>Deuda </a:t>
              </a:r>
            </a:p>
            <a:p>
              <a:pPr algn="ctr"/>
              <a:r>
                <a:rPr lang="es-ES" sz="1200">
                  <a:solidFill>
                    <a:srgbClr val="263562"/>
                  </a:solidFill>
                  <a:latin typeface="Montserrat" panose="00000500000000000000" pitchFamily="2" charset="0"/>
                </a:rPr>
                <a:t>Dic 23</a:t>
              </a:r>
            </a:p>
          </p:txBody>
        </p:sp>
        <p:cxnSp>
          <p:nvCxnSpPr>
            <p:cNvPr id="11" name="Conector recto 10">
              <a:extLst>
                <a:ext uri="{FF2B5EF4-FFF2-40B4-BE49-F238E27FC236}">
                  <a16:creationId xmlns:a16="http://schemas.microsoft.com/office/drawing/2014/main" id="{82E02558-CBB3-0742-7D6E-2D2B54E2EF95}"/>
                </a:ext>
              </a:extLst>
            </p:cNvPr>
            <p:cNvCxnSpPr>
              <a:cxnSpLocks/>
            </p:cNvCxnSpPr>
            <p:nvPr/>
          </p:nvCxnSpPr>
          <p:spPr>
            <a:xfrm>
              <a:off x="1566134" y="2774878"/>
              <a:ext cx="7846115" cy="63958"/>
            </a:xfrm>
            <a:prstGeom prst="line">
              <a:avLst/>
            </a:prstGeom>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09944F6E-3E97-2876-6D0B-1571D7738C6F}"/>
                </a:ext>
              </a:extLst>
            </p:cNvPr>
            <p:cNvSpPr txBox="1"/>
            <p:nvPr/>
          </p:nvSpPr>
          <p:spPr>
            <a:xfrm>
              <a:off x="746123" y="1149366"/>
              <a:ext cx="10699753" cy="234000"/>
            </a:xfrm>
            <a:prstGeom prst="round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s-ES" sz="900" b="1">
                  <a:solidFill>
                    <a:srgbClr val="263562"/>
                  </a:solidFill>
                  <a:latin typeface="Montserrat" panose="00000500000000000000" pitchFamily="2" charset="0"/>
                </a:rPr>
                <a:t>Evolución de la deuda del Grupo </a:t>
              </a:r>
              <a:r>
                <a:rPr lang="es-ES" sz="900">
                  <a:solidFill>
                    <a:srgbClr val="263562"/>
                  </a:solidFill>
                  <a:latin typeface="Montserrat" panose="00000500000000000000" pitchFamily="2" charset="0"/>
                </a:rPr>
                <a:t>(Dic22 - Dic23; millones de euros)</a:t>
              </a:r>
              <a:endParaRPr kumimoji="0" lang="en-US" sz="900" i="0" strike="noStrike" cap="none" spc="0" normalizeH="0" baseline="0">
                <a:ln>
                  <a:noFill/>
                </a:ln>
                <a:solidFill>
                  <a:srgbClr val="263562"/>
                </a:solidFill>
                <a:effectLst/>
                <a:uFillTx/>
                <a:latin typeface="Montserrat" panose="00000500000000000000" pitchFamily="2" charset="0"/>
                <a:sym typeface="Calibri"/>
              </a:endParaRPr>
            </a:p>
          </p:txBody>
        </p:sp>
        <p:sp>
          <p:nvSpPr>
            <p:cNvPr id="26" name="Rectángulo: esquinas redondeadas 25">
              <a:extLst>
                <a:ext uri="{FF2B5EF4-FFF2-40B4-BE49-F238E27FC236}">
                  <a16:creationId xmlns:a16="http://schemas.microsoft.com/office/drawing/2014/main" id="{E6257BA7-FE2B-6D39-4BB0-1C989C51BEC7}"/>
                </a:ext>
              </a:extLst>
            </p:cNvPr>
            <p:cNvSpPr/>
            <p:nvPr/>
          </p:nvSpPr>
          <p:spPr>
            <a:xfrm rot="10800000" flipV="1">
              <a:off x="7862147" y="2575732"/>
              <a:ext cx="795590" cy="263104"/>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s-ES" b="1">
                  <a:solidFill>
                    <a:schemeClr val="tx1"/>
                  </a:solidFill>
                  <a:latin typeface="Montserrat" panose="00000500000000000000" pitchFamily="2" charset="0"/>
                </a:rPr>
                <a:t>1,1</a:t>
              </a:r>
            </a:p>
          </p:txBody>
        </p:sp>
        <p:sp>
          <p:nvSpPr>
            <p:cNvPr id="35" name="CuadroTexto 34">
              <a:extLst>
                <a:ext uri="{FF2B5EF4-FFF2-40B4-BE49-F238E27FC236}">
                  <a16:creationId xmlns:a16="http://schemas.microsoft.com/office/drawing/2014/main" id="{07913EA2-19AF-1C76-0FDF-68A0CAC2752F}"/>
                </a:ext>
              </a:extLst>
            </p:cNvPr>
            <p:cNvSpPr txBox="1"/>
            <p:nvPr/>
          </p:nvSpPr>
          <p:spPr>
            <a:xfrm>
              <a:off x="1536606" y="5120339"/>
              <a:ext cx="3527997" cy="234000"/>
            </a:xfrm>
            <a:prstGeom prst="roundRect">
              <a:avLst/>
            </a:prstGeom>
            <a:solidFill>
              <a:srgbClr val="ECF0F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Amortización de deuda </a:t>
              </a:r>
              <a:r>
                <a:rPr lang="es-ES" b="0"/>
                <a:t>(5,4 millones de euros)</a:t>
              </a:r>
              <a:endParaRPr lang="en-US" b="0"/>
            </a:p>
          </p:txBody>
        </p:sp>
        <p:sp>
          <p:nvSpPr>
            <p:cNvPr id="37" name="CuadroTexto 36">
              <a:extLst>
                <a:ext uri="{FF2B5EF4-FFF2-40B4-BE49-F238E27FC236}">
                  <a16:creationId xmlns:a16="http://schemas.microsoft.com/office/drawing/2014/main" id="{33E50E03-9620-4FCD-A820-12F03E1C133C}"/>
                </a:ext>
              </a:extLst>
            </p:cNvPr>
            <p:cNvSpPr txBox="1"/>
            <p:nvPr/>
          </p:nvSpPr>
          <p:spPr>
            <a:xfrm>
              <a:off x="5277958" y="5169048"/>
              <a:ext cx="4170869" cy="234000"/>
            </a:xfrm>
            <a:prstGeom prst="roundRect">
              <a:avLst/>
            </a:prstGeom>
            <a:solidFill>
              <a:srgbClr val="ECF0F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sz="900" b="1">
                  <a:solidFill>
                    <a:srgbClr val="263562"/>
                  </a:solidFill>
                  <a:latin typeface="Montserrat" panose="00000500000000000000" pitchFamily="2" charset="0"/>
                </a:defRPr>
              </a:lvl1pPr>
            </a:lstStyle>
            <a:p>
              <a:r>
                <a:rPr lang="es-ES"/>
                <a:t>Financiación </a:t>
              </a:r>
              <a:r>
                <a:rPr lang="es-ES" b="0"/>
                <a:t>(6,1 millones de euros) </a:t>
              </a:r>
              <a:r>
                <a:rPr lang="es-ES"/>
                <a:t>+  NIIF 16 </a:t>
              </a:r>
              <a:r>
                <a:rPr lang="es-ES" b="0"/>
                <a:t>(1,4 millones de euros)</a:t>
              </a:r>
              <a:endParaRPr lang="en-US" b="0"/>
            </a:p>
          </p:txBody>
        </p:sp>
        <p:sp>
          <p:nvSpPr>
            <p:cNvPr id="40" name="Rectángulo 39">
              <a:extLst>
                <a:ext uri="{FF2B5EF4-FFF2-40B4-BE49-F238E27FC236}">
                  <a16:creationId xmlns:a16="http://schemas.microsoft.com/office/drawing/2014/main" id="{ACF14B58-574B-2C5B-C4B5-AE1FDB450187}"/>
                </a:ext>
              </a:extLst>
            </p:cNvPr>
            <p:cNvSpPr/>
            <p:nvPr/>
          </p:nvSpPr>
          <p:spPr>
            <a:xfrm>
              <a:off x="600365" y="4862845"/>
              <a:ext cx="4521354" cy="1901059"/>
            </a:xfrm>
            <a:prstGeom prst="rect">
              <a:avLst/>
            </a:prstGeom>
            <a:noFill/>
            <a:ln w="6350" cap="flat">
              <a:solidFill>
                <a:srgbClr val="B4C7E7"/>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1" name="CuadroTexto 40">
              <a:extLst>
                <a:ext uri="{FF2B5EF4-FFF2-40B4-BE49-F238E27FC236}">
                  <a16:creationId xmlns:a16="http://schemas.microsoft.com/office/drawing/2014/main" id="{DDF4F67A-AB6F-DA32-A711-9460A6489EC8}"/>
                </a:ext>
              </a:extLst>
            </p:cNvPr>
            <p:cNvSpPr txBox="1"/>
            <p:nvPr/>
          </p:nvSpPr>
          <p:spPr>
            <a:xfrm>
              <a:off x="882981" y="5403048"/>
              <a:ext cx="142148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b="1">
                  <a:solidFill>
                    <a:srgbClr val="002060"/>
                  </a:solidFill>
                  <a:latin typeface="Montserrat" panose="00000500000000000000" pitchFamily="2" charset="0"/>
                </a:rPr>
                <a:t>AAPP </a:t>
              </a:r>
              <a:endParaRPr kumimoji="0" lang="en-US" sz="10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2" name="CuadroTexto 41">
              <a:extLst>
                <a:ext uri="{FF2B5EF4-FFF2-40B4-BE49-F238E27FC236}">
                  <a16:creationId xmlns:a16="http://schemas.microsoft.com/office/drawing/2014/main" id="{110416ED-8816-6764-CF65-44322C3ACF5E}"/>
                </a:ext>
              </a:extLst>
            </p:cNvPr>
            <p:cNvSpPr txBox="1"/>
            <p:nvPr/>
          </p:nvSpPr>
          <p:spPr>
            <a:xfrm>
              <a:off x="1536606" y="5420634"/>
              <a:ext cx="3403788"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just" defTabSz="914400" rtl="0" fontAlgn="auto" latinLnBrk="0" hangingPunct="0">
                <a:lnSpc>
                  <a:spcPct val="100000"/>
                </a:lnSpc>
                <a:spcBef>
                  <a:spcPts val="0"/>
                </a:spcBef>
                <a:spcAft>
                  <a:spcPts val="0"/>
                </a:spcAft>
                <a:buClrTx/>
                <a:buSzTx/>
                <a:buFontTx/>
                <a:buNone/>
                <a:tabLst/>
              </a:pPr>
              <a:r>
                <a:rPr lang="es-ES" sz="900">
                  <a:solidFill>
                    <a:srgbClr val="002060"/>
                  </a:solidFill>
                  <a:latin typeface="Montserrat" panose="00000500000000000000" pitchFamily="2" charset="0"/>
                </a:rPr>
                <a:t>Amortización de deuda con las Administraciones Públicas. Airtificial está al día de sus obligaciones con todas las administraciones requisito fundamental para solicitar ayuda al Fondo de solvencia de empresas estratégicas gestionado por SEPI. </a:t>
              </a:r>
              <a:endParaRPr kumimoji="0" lang="en-US" sz="9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3" name="CuadroTexto 42">
              <a:extLst>
                <a:ext uri="{FF2B5EF4-FFF2-40B4-BE49-F238E27FC236}">
                  <a16:creationId xmlns:a16="http://schemas.microsoft.com/office/drawing/2014/main" id="{6F2E393E-AC9E-71BC-E62E-65C84860091F}"/>
                </a:ext>
              </a:extLst>
            </p:cNvPr>
            <p:cNvSpPr txBox="1"/>
            <p:nvPr/>
          </p:nvSpPr>
          <p:spPr>
            <a:xfrm>
              <a:off x="903752" y="6231251"/>
              <a:ext cx="142148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b="1">
                  <a:solidFill>
                    <a:srgbClr val="002060"/>
                  </a:solidFill>
                  <a:latin typeface="Montserrat" panose="00000500000000000000" pitchFamily="2" charset="0"/>
                </a:rPr>
                <a:t>EEFF</a:t>
              </a:r>
              <a:endParaRPr kumimoji="0" lang="en-US" sz="10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4" name="CuadroTexto 43">
              <a:extLst>
                <a:ext uri="{FF2B5EF4-FFF2-40B4-BE49-F238E27FC236}">
                  <a16:creationId xmlns:a16="http://schemas.microsoft.com/office/drawing/2014/main" id="{AEDB1813-DF3A-A473-927E-5F8926F93D95}"/>
                </a:ext>
              </a:extLst>
            </p:cNvPr>
            <p:cNvSpPr txBox="1"/>
            <p:nvPr/>
          </p:nvSpPr>
          <p:spPr>
            <a:xfrm>
              <a:off x="1520051" y="6221557"/>
              <a:ext cx="3403788"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algn="just" defTabSz="914400" rtl="0" fontAlgn="auto" latinLnBrk="0" hangingPunct="0">
                <a:lnSpc>
                  <a:spcPct val="100000"/>
                </a:lnSpc>
                <a:spcBef>
                  <a:spcPts val="0"/>
                </a:spcBef>
                <a:spcAft>
                  <a:spcPts val="0"/>
                </a:spcAft>
                <a:buClrTx/>
                <a:buSzTx/>
                <a:buFontTx/>
                <a:buNone/>
                <a:tabLst/>
              </a:pPr>
              <a:r>
                <a:rPr lang="es-ES" sz="900">
                  <a:solidFill>
                    <a:srgbClr val="002060"/>
                  </a:solidFill>
                  <a:latin typeface="Montserrat" panose="00000500000000000000" pitchFamily="2" charset="0"/>
                </a:rPr>
                <a:t>Amortizaciones de préstamos con las Entidades financieras en el marco de la refinanciación formalizada en octubre 2020.</a:t>
              </a:r>
              <a:endParaRPr kumimoji="0" lang="en-US" sz="9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5" name="Rectángulo 44">
              <a:extLst>
                <a:ext uri="{FF2B5EF4-FFF2-40B4-BE49-F238E27FC236}">
                  <a16:creationId xmlns:a16="http://schemas.microsoft.com/office/drawing/2014/main" id="{89476048-5B90-77E2-15A1-B4CE69A001CE}"/>
                </a:ext>
              </a:extLst>
            </p:cNvPr>
            <p:cNvSpPr/>
            <p:nvPr/>
          </p:nvSpPr>
          <p:spPr>
            <a:xfrm>
              <a:off x="5204669" y="4869801"/>
              <a:ext cx="4244158" cy="1894103"/>
            </a:xfrm>
            <a:prstGeom prst="rect">
              <a:avLst/>
            </a:prstGeom>
            <a:noFill/>
            <a:ln>
              <a:solidFill>
                <a:srgbClr val="C0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sz="1600">
                <a:solidFill>
                  <a:srgbClr val="263562"/>
                </a:solidFill>
                <a:latin typeface="Montserrat" panose="00000500000000000000" pitchFamily="2" charset="0"/>
              </a:endParaRPr>
            </a:p>
          </p:txBody>
        </p:sp>
        <p:sp>
          <p:nvSpPr>
            <p:cNvPr id="46" name="CuadroTexto 35">
              <a:extLst>
                <a:ext uri="{FF2B5EF4-FFF2-40B4-BE49-F238E27FC236}">
                  <a16:creationId xmlns:a16="http://schemas.microsoft.com/office/drawing/2014/main" id="{394546FC-FD00-B13E-2BF4-96128D25D2A2}"/>
                </a:ext>
              </a:extLst>
            </p:cNvPr>
            <p:cNvSpPr txBox="1"/>
            <p:nvPr/>
          </p:nvSpPr>
          <p:spPr>
            <a:xfrm>
              <a:off x="1714603" y="3488364"/>
              <a:ext cx="7697646" cy="375801"/>
            </a:xfrm>
            <a:prstGeom prst="roundRect">
              <a:avLst>
                <a:gd name="adj" fmla="val 13684"/>
              </a:avLst>
            </a:prstGeom>
            <a:solidFill>
              <a:srgbClr val="F9FAFD"/>
            </a:solidFill>
            <a:ln w="12700" cap="flat">
              <a:solidFill>
                <a:schemeClr val="accent5">
                  <a:lumMod val="40000"/>
                  <a:lumOff val="60000"/>
                </a:schemeClr>
              </a:solidFill>
              <a:miter lim="400000"/>
            </a:ln>
            <a:effectLst/>
            <a:sp3d/>
          </p:spPr>
          <p:style>
            <a:lnRef idx="0">
              <a:scrgbClr r="0" g="0" b="0"/>
            </a:lnRef>
            <a:fillRef idx="0">
              <a:scrgbClr r="0" g="0" b="0"/>
            </a:fillRef>
            <a:effectRef idx="0">
              <a:scrgbClr r="0" g="0" b="0"/>
            </a:effectRef>
            <a:fontRef idx="none"/>
          </p:style>
          <p:txBody>
            <a:bodyPr wrap="square" anchor="ctr">
              <a:spAutoFit/>
            </a:bodyPr>
            <a:lstStyle/>
            <a:p>
              <a:pPr algn="ctr">
                <a:lnSpc>
                  <a:spcPts val="1000"/>
                </a:lnSpc>
              </a:pPr>
              <a:r>
                <a:rPr lang="es-ES" sz="900" b="1">
                  <a:solidFill>
                    <a:srgbClr val="263562"/>
                  </a:solidFill>
                  <a:latin typeface="Montserrat" panose="00000500000000000000" pitchFamily="2" charset="0"/>
                </a:rPr>
                <a:t>Cambio de </a:t>
              </a:r>
              <a:r>
                <a:rPr lang="es-ES" sz="900" b="1" err="1">
                  <a:solidFill>
                    <a:srgbClr val="263562"/>
                  </a:solidFill>
                  <a:latin typeface="Montserrat" panose="00000500000000000000" pitchFamily="2" charset="0"/>
                </a:rPr>
                <a:t>mix</a:t>
              </a:r>
              <a:r>
                <a:rPr lang="es-ES" sz="900" b="1">
                  <a:solidFill>
                    <a:srgbClr val="263562"/>
                  </a:solidFill>
                  <a:latin typeface="Montserrat" panose="00000500000000000000" pitchFamily="2" charset="0"/>
                </a:rPr>
                <a:t> de deuda</a:t>
              </a:r>
              <a:r>
                <a:rPr lang="es-ES" sz="900">
                  <a:solidFill>
                    <a:srgbClr val="263562"/>
                  </a:solidFill>
                  <a:latin typeface="Montserrat" panose="00000500000000000000" pitchFamily="2" charset="0"/>
                </a:rPr>
                <a:t>, amortización de deuda estructural vinculada a entidades financieras y administraciones públicas e intercambiada por deuda circulante vinculada a proyectos</a:t>
              </a:r>
            </a:p>
          </p:txBody>
        </p:sp>
        <p:sp>
          <p:nvSpPr>
            <p:cNvPr id="47" name="CuadroTexto 46">
              <a:extLst>
                <a:ext uri="{FF2B5EF4-FFF2-40B4-BE49-F238E27FC236}">
                  <a16:creationId xmlns:a16="http://schemas.microsoft.com/office/drawing/2014/main" id="{6005085A-F65B-47F7-1996-6A86CCED1F78}"/>
                </a:ext>
              </a:extLst>
            </p:cNvPr>
            <p:cNvSpPr txBox="1"/>
            <p:nvPr/>
          </p:nvSpPr>
          <p:spPr>
            <a:xfrm>
              <a:off x="5280791" y="5525374"/>
              <a:ext cx="1312034"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b="1">
                  <a:solidFill>
                    <a:srgbClr val="002060"/>
                  </a:solidFill>
                  <a:latin typeface="Montserrat" panose="00000500000000000000" pitchFamily="2" charset="0"/>
                </a:rPr>
                <a:t>Deuda circulante</a:t>
              </a:r>
              <a:endParaRPr kumimoji="0" lang="en-US" sz="10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8" name="CuadroTexto 47">
              <a:extLst>
                <a:ext uri="{FF2B5EF4-FFF2-40B4-BE49-F238E27FC236}">
                  <a16:creationId xmlns:a16="http://schemas.microsoft.com/office/drawing/2014/main" id="{27413C56-1AC1-0ECF-E500-CBD908CD5210}"/>
                </a:ext>
              </a:extLst>
            </p:cNvPr>
            <p:cNvSpPr txBox="1"/>
            <p:nvPr/>
          </p:nvSpPr>
          <p:spPr>
            <a:xfrm>
              <a:off x="6486520" y="5495198"/>
              <a:ext cx="3352800"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900">
                  <a:solidFill>
                    <a:srgbClr val="002060"/>
                  </a:solidFill>
                  <a:latin typeface="Montserrat" panose="00000500000000000000" pitchFamily="2" charset="0"/>
                </a:rPr>
                <a:t>Incremento de financiación circulante vinculado a proyectos concretos y estructurado con entidades financieras y privadas durante el periodo señalado.</a:t>
              </a:r>
              <a:endParaRPr kumimoji="0" lang="en-US" sz="900"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49" name="CuadroTexto 48">
              <a:extLst>
                <a:ext uri="{FF2B5EF4-FFF2-40B4-BE49-F238E27FC236}">
                  <a16:creationId xmlns:a16="http://schemas.microsoft.com/office/drawing/2014/main" id="{21AB3B62-30D9-37C4-091D-1D9D9CBB8A9B}"/>
                </a:ext>
              </a:extLst>
            </p:cNvPr>
            <p:cNvSpPr txBox="1"/>
            <p:nvPr/>
          </p:nvSpPr>
          <p:spPr>
            <a:xfrm>
              <a:off x="5341503" y="6069709"/>
              <a:ext cx="1554339"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1000" b="1">
                  <a:solidFill>
                    <a:srgbClr val="002060"/>
                  </a:solidFill>
                  <a:latin typeface="Montserrat" panose="00000500000000000000" pitchFamily="2" charset="0"/>
                </a:rPr>
                <a:t>NIIF 16</a:t>
              </a:r>
              <a:endParaRPr kumimoji="0" lang="en-US" sz="1000" b="1" i="0" u="none" strike="noStrike" cap="none" spc="0" normalizeH="0" baseline="0">
                <a:ln>
                  <a:noFill/>
                </a:ln>
                <a:solidFill>
                  <a:srgbClr val="002060"/>
                </a:solidFill>
                <a:effectLst/>
                <a:uFillTx/>
                <a:latin typeface="Montserrat" panose="00000500000000000000" pitchFamily="2" charset="0"/>
                <a:sym typeface="Calibri"/>
              </a:endParaRPr>
            </a:p>
          </p:txBody>
        </p:sp>
        <p:sp>
          <p:nvSpPr>
            <p:cNvPr id="51" name="CuadroTexto 50">
              <a:extLst>
                <a:ext uri="{FF2B5EF4-FFF2-40B4-BE49-F238E27FC236}">
                  <a16:creationId xmlns:a16="http://schemas.microsoft.com/office/drawing/2014/main" id="{4B6DCA87-A4F9-186A-0A2C-593AB9E4EF98}"/>
                </a:ext>
              </a:extLst>
            </p:cNvPr>
            <p:cNvSpPr txBox="1"/>
            <p:nvPr/>
          </p:nvSpPr>
          <p:spPr>
            <a:xfrm>
              <a:off x="6457452" y="6060529"/>
              <a:ext cx="2946671" cy="288000"/>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noAutofit/>
            </a:bodyPr>
            <a:lstStyle/>
            <a:p>
              <a:pPr marL="0" marR="0" indent="0" defTabSz="914400" rtl="0" fontAlgn="auto" latinLnBrk="0" hangingPunct="0">
                <a:lnSpc>
                  <a:spcPct val="100000"/>
                </a:lnSpc>
                <a:spcBef>
                  <a:spcPts val="0"/>
                </a:spcBef>
                <a:spcAft>
                  <a:spcPts val="0"/>
                </a:spcAft>
                <a:buClrTx/>
                <a:buSzTx/>
                <a:buFontTx/>
                <a:buNone/>
                <a:tabLst/>
              </a:pPr>
              <a:r>
                <a:rPr lang="es-ES" sz="900">
                  <a:solidFill>
                    <a:srgbClr val="002060"/>
                  </a:solidFill>
                  <a:latin typeface="Montserrat" panose="00000500000000000000" pitchFamily="2" charset="0"/>
                </a:rPr>
                <a:t>Incremento por renovación de los contratos de arrendamientos con un efecto de 1,4M€</a:t>
              </a:r>
              <a:endParaRPr kumimoji="0" lang="en-US" sz="900" i="0" u="none" strike="noStrike" cap="none" spc="0" normalizeH="0" baseline="0">
                <a:ln>
                  <a:noFill/>
                </a:ln>
                <a:solidFill>
                  <a:srgbClr val="002060"/>
                </a:solidFill>
                <a:effectLst/>
                <a:uFillTx/>
                <a:latin typeface="Montserrat" panose="00000500000000000000" pitchFamily="2" charset="0"/>
                <a:sym typeface="Calibri"/>
              </a:endParaRPr>
            </a:p>
          </p:txBody>
        </p:sp>
      </p:grpSp>
      <p:sp>
        <p:nvSpPr>
          <p:cNvPr id="2" name="Rectángulo: esquinas redondeadas 1">
            <a:extLst>
              <a:ext uri="{FF2B5EF4-FFF2-40B4-BE49-F238E27FC236}">
                <a16:creationId xmlns:a16="http://schemas.microsoft.com/office/drawing/2014/main" id="{4E5B0724-5BFC-66F2-B16F-0383A62DF80E}"/>
              </a:ext>
            </a:extLst>
          </p:cNvPr>
          <p:cNvSpPr/>
          <p:nvPr/>
        </p:nvSpPr>
        <p:spPr>
          <a:xfrm>
            <a:off x="10138303" y="1934561"/>
            <a:ext cx="795590" cy="1650323"/>
          </a:xfrm>
          <a:prstGeom prst="round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s-ES" b="1">
              <a:highlight>
                <a:srgbClr val="000080"/>
              </a:highlight>
              <a:latin typeface="Montserrat" panose="00000500000000000000" pitchFamily="2" charset="0"/>
            </a:endParaRPr>
          </a:p>
          <a:p>
            <a:endParaRPr lang="es-ES" b="1">
              <a:highlight>
                <a:srgbClr val="000080"/>
              </a:highlight>
              <a:latin typeface="Montserrat" panose="00000500000000000000" pitchFamily="2" charset="0"/>
            </a:endParaRPr>
          </a:p>
          <a:p>
            <a:endParaRPr lang="es-ES" b="1">
              <a:solidFill>
                <a:srgbClr val="001B50"/>
              </a:solidFill>
              <a:highlight>
                <a:srgbClr val="000080"/>
              </a:highlight>
              <a:latin typeface="Montserrat" panose="00000500000000000000" pitchFamily="2" charset="0"/>
            </a:endParaRPr>
          </a:p>
          <a:p>
            <a:endParaRPr lang="es-ES" b="1">
              <a:highlight>
                <a:srgbClr val="000080"/>
              </a:highlight>
              <a:latin typeface="Montserrat" panose="00000500000000000000" pitchFamily="2" charset="0"/>
            </a:endParaRPr>
          </a:p>
          <a:p>
            <a:r>
              <a:rPr lang="es-ES" b="1">
                <a:latin typeface="Montserrat" panose="00000500000000000000" pitchFamily="2" charset="0"/>
              </a:rPr>
              <a:t> </a:t>
            </a:r>
            <a:r>
              <a:rPr lang="es-ES" sz="1600" b="1">
                <a:latin typeface="Montserrat" panose="00000500000000000000" pitchFamily="2" charset="0"/>
              </a:rPr>
              <a:t>88,8</a:t>
            </a:r>
            <a:endParaRPr lang="es-ES" b="1">
              <a:latin typeface="Montserrat" panose="00000500000000000000" pitchFamily="2" charset="0"/>
            </a:endParaRPr>
          </a:p>
        </p:txBody>
      </p:sp>
    </p:spTree>
    <p:extLst>
      <p:ext uri="{BB962C8B-B14F-4D97-AF65-F5344CB8AC3E}">
        <p14:creationId xmlns:p14="http://schemas.microsoft.com/office/powerpoint/2010/main" val="369863330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DIAGRAM" val="#94986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TH3nyg41w0DtEaRpq1Pozg"/>
</p:tagLst>
</file>

<file path=ppt/theme/theme1.xml><?xml version="1.0" encoding="utf-8"?>
<a:theme xmlns:a="http://schemas.openxmlformats.org/drawingml/2006/main" name="Dividendo">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_61209669_TF56390039_Win32" id="{730493DC-5911-4636-A693-50D9F311C5D4}" vid="{C48B9032-91E5-4062-92EA-18F233085F24}"/>
    </a:ext>
  </a:ext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Tema de Office">
      <a:majorFont>
        <a:latin typeface="Helvetica"/>
        <a:ea typeface="Helvetica"/>
        <a:cs typeface="Helvetica"/>
      </a:majorFont>
      <a:minorFont>
        <a:latin typeface="Calibri"/>
        <a:ea typeface="Calibri"/>
        <a:cs typeface="Calibri"/>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4E682AF674E5449B368EDA4D3B40784" ma:contentTypeVersion="19" ma:contentTypeDescription="Crear nuevo documento." ma:contentTypeScope="" ma:versionID="26003d362295ecf22266ea6d29126a83">
  <xsd:schema xmlns:xsd="http://www.w3.org/2001/XMLSchema" xmlns:xs="http://www.w3.org/2001/XMLSchema" xmlns:p="http://schemas.microsoft.com/office/2006/metadata/properties" xmlns:ns2="5962c606-5434-415f-a543-0f9f8dde0841" xmlns:ns3="3bb2eeca-0c6d-44dc-936d-c763be182b82" targetNamespace="http://schemas.microsoft.com/office/2006/metadata/properties" ma:root="true" ma:fieldsID="42e5517262a5943d0f49445e257414ce" ns2:_="" ns3:_="">
    <xsd:import namespace="5962c606-5434-415f-a543-0f9f8dde0841"/>
    <xsd:import namespace="3bb2eeca-0c6d-44dc-936d-c763be182b8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s" minOccurs="0"/>
                <xsd:element ref="ns3:MediaServiceDateTaken" minOccurs="0"/>
                <xsd:element ref="ns3:MediaLengthInSeconds"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62c606-5434-415f-a543-0f9f8dde0841"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24" nillable="true" ma:displayName="Taxonomy Catch All Column" ma:hidden="true" ma:list="{a28facad-b881-492e-ac54-2110417bcae4}" ma:internalName="TaxCatchAll" ma:showField="CatchAllData" ma:web="5962c606-5434-415f-a543-0f9f8dde084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bb2eeca-0c6d-44dc-936d-c763be182b8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s" ma:index="14" nillable="true" ma:displayName="Mes" ma:format="Dropdown" ma:internalName="Mes">
      <xsd:simpleType>
        <xsd:restriction base="dms:Choice">
          <xsd:enumeration value="Enero"/>
          <xsd:enumeration value="Febrero"/>
          <xsd:enumeration value="Marzo"/>
          <xsd:enumeration value="Abril"/>
          <xsd:enumeration value="Mayo"/>
          <xsd:enumeration value="Junio"/>
          <xsd:enumeration value="Julio"/>
          <xsd:enumeration value="Agosto"/>
          <xsd:enumeration value="Septiembre"/>
          <xsd:enumeration value="Octubre"/>
          <xsd:enumeration value="Noviembre"/>
          <xsd:enumeration value="Diciembre"/>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Etiquetas de imagen" ma:readOnly="false" ma:fieldId="{5cf76f15-5ced-4ddc-b409-7134ff3c332f}" ma:taxonomyMulti="true" ma:sspId="0245900c-6cc9-495e-8fb9-3e58912d898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bb2eeca-0c6d-44dc-936d-c763be182b82">
      <Terms xmlns="http://schemas.microsoft.com/office/infopath/2007/PartnerControls"/>
    </lcf76f155ced4ddcb4097134ff3c332f>
    <TaxCatchAll xmlns="5962c606-5434-415f-a543-0f9f8dde0841" xsi:nil="true"/>
    <Mes xmlns="3bb2eeca-0c6d-44dc-936d-c763be182b8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170806-7E32-4FE3-888C-CFBD3D4178B0}">
  <ds:schemaRefs>
    <ds:schemaRef ds:uri="3bb2eeca-0c6d-44dc-936d-c763be182b82"/>
    <ds:schemaRef ds:uri="5962c606-5434-415f-a543-0f9f8dde08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07D72DD-336D-42A6-956F-0EC77751D26C}">
  <ds:schemaRefs>
    <ds:schemaRef ds:uri="3bb2eeca-0c6d-44dc-936d-c763be182b82"/>
    <ds:schemaRef ds:uri="5962c606-5434-415f-a543-0f9f8dde08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F70FBAB-A48B-4536-8853-5E4DC71613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2730</Words>
  <Application>Microsoft Office PowerPoint</Application>
  <PresentationFormat>Panorámica</PresentationFormat>
  <Paragraphs>347</Paragraphs>
  <Slides>16</Slides>
  <Notes>8</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Arial</vt:lpstr>
      <vt:lpstr>Calibri</vt:lpstr>
      <vt:lpstr>Gill Sans MT</vt:lpstr>
      <vt:lpstr>Montserrat</vt:lpstr>
      <vt:lpstr>Montserrat Bold</vt:lpstr>
      <vt:lpstr>Wingdings 2</vt:lpstr>
      <vt:lpstr>Dividendo</vt:lpstr>
      <vt:lpstr>AIRTIFICIAL INTELLIGENCE STRUCTURES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Excellence Commitment Innovation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Nadia Morera</dc:creator>
  <cp:lastModifiedBy>Eduardo Fernandez Del Campo</cp:lastModifiedBy>
  <cp:revision>1</cp:revision>
  <cp:lastPrinted>2024-03-19T07:23:58Z</cp:lastPrinted>
  <dcterms:modified xsi:type="dcterms:W3CDTF">2024-03-20T16:36:35Z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0x01010024D88E23848DE945919DF007BB98A3A6</vt:lpwstr>
  </property>
  <property fmtid="{D5CDD505-2E9C-101B-9397-08002B2CF9AE}" pid="3" name="MediaServiceImageTags">
    <vt:lpwstr/>
  </property>
</Properties>
</file>