
<file path=[Content_Types].xml><?xml version="1.0" encoding="utf-8"?>
<Types xmlns="http://schemas.openxmlformats.org/package/2006/content-types">
  <Default Extension="emf" ContentType="image/x-emf"/>
  <Default Extension="jpeg" ContentType="image/jpeg"/>
  <Default Extension="m4a" ContentType="audi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1"/>
  </p:notesMasterIdLst>
  <p:sldIdLst>
    <p:sldId id="483" r:id="rId2"/>
    <p:sldId id="261" r:id="rId3"/>
    <p:sldId id="485" r:id="rId4"/>
    <p:sldId id="486" r:id="rId5"/>
    <p:sldId id="489" r:id="rId6"/>
    <p:sldId id="488" r:id="rId7"/>
    <p:sldId id="487" r:id="rId8"/>
    <p:sldId id="490" r:id="rId9"/>
    <p:sldId id="484" r:id="rId10"/>
  </p:sldIdLst>
  <p:sldSz cx="12192000" cy="6858000"/>
  <p:notesSz cx="6797675" cy="9926638"/>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1F77510-D8C3-44C9-AE89-7B80C30C4C8C}" v="21" dt="2025-12-11T12:23:07.14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54858" autoAdjust="0"/>
  </p:normalViewPr>
  <p:slideViewPr>
    <p:cSldViewPr snapToGrid="0">
      <p:cViewPr varScale="1">
        <p:scale>
          <a:sx n="62" d="100"/>
          <a:sy n="62" d="100"/>
        </p:scale>
        <p:origin x="2472" y="48"/>
      </p:cViewPr>
      <p:guideLst/>
    </p:cSldViewPr>
  </p:slideViewPr>
  <p:notesTextViewPr>
    <p:cViewPr>
      <p:scale>
        <a:sx n="200" d="100"/>
        <a:sy n="2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DFCC7A30-EF8B-45B0-AC8F-7D8924870CD0}" type="datetimeFigureOut">
              <a:rPr lang="es-ES" smtClean="0"/>
              <a:t>12/12/2025</a:t>
            </a:fld>
            <a:endParaRPr lang="es-ES"/>
          </a:p>
        </p:txBody>
      </p:sp>
      <p:sp>
        <p:nvSpPr>
          <p:cNvPr id="4" name="Marcador de imagen de diapositiva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6" name="Marcador de pie de página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E67E1288-6C92-4986-9E7B-A414F143ADAF}" type="slidenum">
              <a:rPr lang="es-ES" smtClean="0"/>
              <a:t>‹Nº›</a:t>
            </a:fld>
            <a:endParaRPr lang="es-ES"/>
          </a:p>
        </p:txBody>
      </p:sp>
    </p:spTree>
    <p:extLst>
      <p:ext uri="{BB962C8B-B14F-4D97-AF65-F5344CB8AC3E}">
        <p14:creationId xmlns:p14="http://schemas.microsoft.com/office/powerpoint/2010/main" val="39839070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ES" dirty="0"/>
          </a:p>
        </p:txBody>
      </p:sp>
      <p:sp>
        <p:nvSpPr>
          <p:cNvPr id="4" name="Marcador de número de diapositiva 3"/>
          <p:cNvSpPr>
            <a:spLocks noGrp="1"/>
          </p:cNvSpPr>
          <p:nvPr>
            <p:ph type="sldNum" sz="quarter" idx="5"/>
          </p:nvPr>
        </p:nvSpPr>
        <p:spPr/>
        <p:txBody>
          <a:bodyPr/>
          <a:lstStyle/>
          <a:p>
            <a:fld id="{E67E1288-6C92-4986-9E7B-A414F143ADAF}" type="slidenum">
              <a:rPr lang="es-ES" smtClean="0"/>
              <a:t>1</a:t>
            </a:fld>
            <a:endParaRPr lang="es-ES"/>
          </a:p>
        </p:txBody>
      </p:sp>
    </p:spTree>
    <p:extLst>
      <p:ext uri="{BB962C8B-B14F-4D97-AF65-F5344CB8AC3E}">
        <p14:creationId xmlns:p14="http://schemas.microsoft.com/office/powerpoint/2010/main" val="3055060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En esta presentación se explican las características de la plantilla para el reporte del registro de proveedores a la CNMV.</a:t>
            </a:r>
          </a:p>
          <a:p>
            <a:endParaRPr lang="es-ES" dirty="0"/>
          </a:p>
          <a:p>
            <a:r>
              <a:rPr lang="es-ES" dirty="0"/>
              <a:t>La nueva plantilla, se basa en la plantilla original de la EBA que fue la usada por la CNMV en el ejercicio de 2025, por lo que muchas entidades estarán familiarizadas con su contenido.</a:t>
            </a:r>
          </a:p>
          <a:p>
            <a:endParaRPr lang="es-ES" dirty="0"/>
          </a:p>
          <a:p>
            <a:r>
              <a:rPr lang="es-ES" dirty="0"/>
              <a:t>Esta información se puede completar con la presentación sobre los conceptos sobre el contenido del registro y la presentación sobre conceptos técnicos del registro.</a:t>
            </a:r>
          </a:p>
          <a:p>
            <a:endParaRPr lang="es-ES" dirty="0"/>
          </a:p>
          <a:p>
            <a:r>
              <a:rPr lang="es-ES" dirty="0"/>
              <a:t>Igualmente, como parte del material de ayuda, se han facilitado dos ejemplos para que las entidades comprendan mejor la manera de rellenar la plantilla.</a:t>
            </a:r>
          </a:p>
          <a:p>
            <a:endParaRPr lang="es-ES" dirty="0"/>
          </a:p>
        </p:txBody>
      </p:sp>
      <p:sp>
        <p:nvSpPr>
          <p:cNvPr id="4" name="Marcador de número de diapositiva 3"/>
          <p:cNvSpPr>
            <a:spLocks noGrp="1"/>
          </p:cNvSpPr>
          <p:nvPr>
            <p:ph type="sldNum" sz="quarter" idx="5"/>
          </p:nvPr>
        </p:nvSpPr>
        <p:spPr/>
        <p:txBody>
          <a:bodyPr/>
          <a:lstStyle/>
          <a:p>
            <a:fld id="{E67E1288-6C92-4986-9E7B-A414F143ADAF}" type="slidenum">
              <a:rPr lang="es-ES" smtClean="0"/>
              <a:t>2</a:t>
            </a:fld>
            <a:endParaRPr lang="es-ES"/>
          </a:p>
        </p:txBody>
      </p:sp>
    </p:spTree>
    <p:extLst>
      <p:ext uri="{BB962C8B-B14F-4D97-AF65-F5344CB8AC3E}">
        <p14:creationId xmlns:p14="http://schemas.microsoft.com/office/powerpoint/2010/main" val="2409670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ES" dirty="0"/>
              <a:t>La nueva plantilla se ha traducido al español y en las cabeceras contiene mucha de la documentación de los ITS y de la EBA para que resulte más cómodo entender los campos.</a:t>
            </a:r>
          </a:p>
          <a:p>
            <a:endParaRPr lang="es-ES" dirty="0"/>
          </a:p>
          <a:p>
            <a:r>
              <a:rPr lang="es-ES" dirty="0"/>
              <a:t>A la hora de cumplimentar un código de la EBA o hacer referencia al dato de otra celda, muchos de los campos se han configurado como seleccionables para facilitar su correcta cumplimentación.</a:t>
            </a:r>
          </a:p>
          <a:p>
            <a:endParaRPr lang="es-ES" dirty="0"/>
          </a:p>
          <a:p>
            <a:r>
              <a:rPr lang="es-ES" dirty="0"/>
              <a:t>Además, se han incorporado otras validaciones de datos (por ejemplo, que un código LEI tenga 20 caracteres o que las fechas no contengan letras, etc.)</a:t>
            </a:r>
          </a:p>
          <a:p>
            <a:endParaRPr lang="es-ES" dirty="0"/>
          </a:p>
          <a:p>
            <a:r>
              <a:rPr lang="es-ES" dirty="0"/>
              <a:t>En la nueva plantilla podrán observar que se han introducido dos campos nuevos; uno para poder generar el archivo .zip cuando haya que enviarlo a la EBA y otro para mandar las respuestas de validación de una manera más automatizada.</a:t>
            </a:r>
          </a:p>
          <a:p>
            <a:endParaRPr lang="es-ES" dirty="0"/>
          </a:p>
          <a:p>
            <a:r>
              <a:rPr lang="es-ES" dirty="0"/>
              <a:t>La nueva plantilla, ha sido diseñada para que sea sencilla la migración de datos de la plantilla anterior, por esa razón no se han reemplazado los códigos de la EBA por otros más legibles y se han mantenido las columnas de la plantilla original.</a:t>
            </a:r>
          </a:p>
          <a:p>
            <a:endParaRPr lang="es-ES" dirty="0"/>
          </a:p>
          <a:p>
            <a:r>
              <a:rPr lang="es-ES" dirty="0"/>
              <a:t>Recordamos que ya no es necesario que las entidades exporten las pestañas a formato CSV y generen el archivo .ZIP. A partir de ahora, basta con enviar el archivo Excel. Posteriormente, la CNMV se encargará de la exportación cuando lo envíe a la plataforma de la EBA.</a:t>
            </a:r>
          </a:p>
          <a:p>
            <a:endParaRPr lang="es-ES" dirty="0"/>
          </a:p>
          <a:p>
            <a:endParaRPr lang="es-ES" dirty="0"/>
          </a:p>
        </p:txBody>
      </p:sp>
      <p:sp>
        <p:nvSpPr>
          <p:cNvPr id="4" name="Marcador de número de diapositiva 3"/>
          <p:cNvSpPr>
            <a:spLocks noGrp="1"/>
          </p:cNvSpPr>
          <p:nvPr>
            <p:ph type="sldNum" sz="quarter" idx="5"/>
          </p:nvPr>
        </p:nvSpPr>
        <p:spPr/>
        <p:txBody>
          <a:bodyPr/>
          <a:lstStyle/>
          <a:p>
            <a:fld id="{E67E1288-6C92-4986-9E7B-A414F143ADAF}" type="slidenum">
              <a:rPr lang="es-ES" smtClean="0"/>
              <a:t>3</a:t>
            </a:fld>
            <a:endParaRPr lang="es-ES"/>
          </a:p>
        </p:txBody>
      </p:sp>
    </p:spTree>
    <p:extLst>
      <p:ext uri="{BB962C8B-B14F-4D97-AF65-F5344CB8AC3E}">
        <p14:creationId xmlns:p14="http://schemas.microsoft.com/office/powerpoint/2010/main" val="2255341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4D5055-1541-3105-F7BB-BA87B4134587}"/>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3A6B3250-2C17-8D30-E008-75843FA9A414}"/>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A69C6B66-0332-42ED-2038-E79B8F254E96}"/>
              </a:ext>
            </a:extLst>
          </p:cNvPr>
          <p:cNvSpPr>
            <a:spLocks noGrp="1"/>
          </p:cNvSpPr>
          <p:nvPr>
            <p:ph type="body" idx="1"/>
          </p:nvPr>
        </p:nvSpPr>
        <p:spPr/>
        <p:txBody>
          <a:bodyPr/>
          <a:lstStyle/>
          <a:p>
            <a:r>
              <a:rPr lang="es-ES" b="0" dirty="0"/>
              <a:t>La nueva plantilla incorpora distintas pestañas:</a:t>
            </a:r>
          </a:p>
          <a:p>
            <a:endParaRPr lang="es-ES" b="0" dirty="0"/>
          </a:p>
          <a:p>
            <a:r>
              <a:rPr lang="es-ES" b="0" dirty="0"/>
              <a:t>En primer lugar, una pestaña dedicada al </a:t>
            </a:r>
            <a:r>
              <a:rPr lang="es-ES" b="0" i="1" dirty="0"/>
              <a:t>control de cambios</a:t>
            </a:r>
            <a:r>
              <a:rPr lang="es-ES" b="0" dirty="0"/>
              <a:t>. Su función es sencilla: si en algún momento la plantilla se actualiza, esta pestaña permite comprobar si se está utilizando la versión más reciente y qué modificaciones incluye.</a:t>
            </a:r>
          </a:p>
          <a:p>
            <a:endParaRPr lang="es-ES" b="0" dirty="0"/>
          </a:p>
          <a:p>
            <a:r>
              <a:rPr lang="es-ES" b="0" dirty="0"/>
              <a:t>En la pestaña </a:t>
            </a:r>
            <a:r>
              <a:rPr lang="es-ES" b="0" i="1" dirty="0"/>
              <a:t>TOC</a:t>
            </a:r>
            <a:r>
              <a:rPr lang="es-ES" b="0" dirty="0"/>
              <a:t>, </a:t>
            </a:r>
            <a:r>
              <a:rPr lang="es-ES" b="0" i="0" dirty="0"/>
              <a:t>se encuentra la tabla de contenido que </a:t>
            </a:r>
            <a:r>
              <a:rPr lang="es-ES" b="0" dirty="0"/>
              <a:t>ahora es más descriptiva. Además, incorpora una columna de </a:t>
            </a:r>
            <a:r>
              <a:rPr lang="es-ES" b="0" i="1" dirty="0"/>
              <a:t>Dependencias</a:t>
            </a:r>
            <a:r>
              <a:rPr lang="es-ES" b="0" dirty="0"/>
              <a:t>, que indica qué pestañas deben completarse primero para poder referenciar correctamente todos los</a:t>
            </a:r>
          </a:p>
          <a:p>
            <a:r>
              <a:rPr lang="es-ES" b="0" dirty="0"/>
              <a:t>campos.</a:t>
            </a:r>
          </a:p>
          <a:p>
            <a:endParaRPr lang="es-ES" b="0" dirty="0"/>
          </a:p>
          <a:p>
            <a:r>
              <a:rPr lang="es-ES" b="0" dirty="0"/>
              <a:t>Las celdas que muestran una marca roja en la esquina superior derecha incluyen información adicional, accesible al situar el cursor sobre ella.</a:t>
            </a:r>
          </a:p>
          <a:p>
            <a:endParaRPr lang="es-ES" b="0" dirty="0"/>
          </a:p>
          <a:p>
            <a:r>
              <a:rPr lang="es-ES" b="0" dirty="0"/>
              <a:t>Tengan en cuenta que las entidades solamente deberán cumplimentar las pestañas identificadas como </a:t>
            </a:r>
            <a:r>
              <a:rPr lang="es-ES" b="0" dirty="0" err="1"/>
              <a:t>B_xx.xx</a:t>
            </a:r>
            <a:r>
              <a:rPr lang="es-ES" b="0" dirty="0"/>
              <a:t>.</a:t>
            </a:r>
          </a:p>
          <a:p>
            <a:br>
              <a:rPr lang="es-ES" b="0" dirty="0"/>
            </a:br>
            <a:r>
              <a:rPr lang="es-ES" b="0" dirty="0"/>
              <a:t>Junto a ellas, encontramos la pestaña “Datos EBA”, que incluye los códigos oficiales de la EBA y que no debe modificarse. Existe, además, otra pestaña oculta, utilizada únicamente para gestionar las referencias internas entre celdas.</a:t>
            </a:r>
          </a:p>
          <a:p>
            <a:r>
              <a:rPr lang="es-ES" b="0" dirty="0"/>
              <a:t>Todas las pestañas están protegidas. La recomendación es mantener esa protección para evitar que se desconfiguren los campos o se alteren fórmulas críticas.</a:t>
            </a:r>
          </a:p>
          <a:p>
            <a:endParaRPr lang="es-ES" b="0" dirty="0"/>
          </a:p>
          <a:p>
            <a:r>
              <a:rPr lang="es-ES" b="0" dirty="0"/>
              <a:t>En cuanto al orden de trabajo, se sugiere comenzar por las pestañas B_01.02, B_01.03 —en caso de que existan sucursales—, B_02.01 y B_05.01, ya que muchas de las pestañas restantes dependen de la información introducida en estas. </a:t>
            </a:r>
            <a:r>
              <a:rPr lang="es-ES" dirty="0"/>
              <a:t>que serán referenciadas por las demás. A continuación, se pueden rellenar el resto, salvo la B_02.02 que también depende de la B_06.01.</a:t>
            </a:r>
          </a:p>
          <a:p>
            <a:br>
              <a:rPr lang="es-ES" b="0" dirty="0"/>
            </a:br>
            <a:r>
              <a:rPr lang="es-ES" b="0" dirty="0"/>
              <a:t>Por último, las pestañas B_01.01 y B_99.01 —esta última opcional— pueden rellenarse en cualquier momento.</a:t>
            </a:r>
          </a:p>
          <a:p>
            <a:endParaRPr lang="es-ES" dirty="0"/>
          </a:p>
          <a:p>
            <a:endParaRPr lang="es-ES" dirty="0"/>
          </a:p>
          <a:p>
            <a:endParaRPr lang="es-ES" dirty="0"/>
          </a:p>
          <a:p>
            <a:endParaRPr lang="es-ES" dirty="0"/>
          </a:p>
          <a:p>
            <a:endParaRPr lang="es-ES" dirty="0"/>
          </a:p>
        </p:txBody>
      </p:sp>
      <p:sp>
        <p:nvSpPr>
          <p:cNvPr id="4" name="Marcador de número de diapositiva 3">
            <a:extLst>
              <a:ext uri="{FF2B5EF4-FFF2-40B4-BE49-F238E27FC236}">
                <a16:creationId xmlns:a16="http://schemas.microsoft.com/office/drawing/2014/main" id="{6516C413-4B91-794A-00E2-C3A369A957E8}"/>
              </a:ext>
            </a:extLst>
          </p:cNvPr>
          <p:cNvSpPr>
            <a:spLocks noGrp="1"/>
          </p:cNvSpPr>
          <p:nvPr>
            <p:ph type="sldNum" sz="quarter" idx="5"/>
          </p:nvPr>
        </p:nvSpPr>
        <p:spPr/>
        <p:txBody>
          <a:bodyPr/>
          <a:lstStyle/>
          <a:p>
            <a:fld id="{E67E1288-6C92-4986-9E7B-A414F143ADAF}" type="slidenum">
              <a:rPr lang="es-ES" smtClean="0"/>
              <a:t>4</a:t>
            </a:fld>
            <a:endParaRPr lang="es-ES"/>
          </a:p>
        </p:txBody>
      </p:sp>
    </p:spTree>
    <p:extLst>
      <p:ext uri="{BB962C8B-B14F-4D97-AF65-F5344CB8AC3E}">
        <p14:creationId xmlns:p14="http://schemas.microsoft.com/office/powerpoint/2010/main" val="3655096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40A5DC-55A4-D30A-BCB3-76A5F8DAEB3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78B08BE-5127-322E-142E-35A1850DBF8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63A0B6DB-34D4-A3F2-B799-313E25161FE3}"/>
              </a:ext>
            </a:extLst>
          </p:cNvPr>
          <p:cNvSpPr>
            <a:spLocks noGrp="1"/>
          </p:cNvSpPr>
          <p:nvPr>
            <p:ph type="body" idx="1"/>
          </p:nvPr>
        </p:nvSpPr>
        <p:spPr/>
        <p:txBody>
          <a:bodyPr/>
          <a:lstStyle/>
          <a:p>
            <a:r>
              <a:rPr lang="es-ES" b="0" dirty="0"/>
              <a:t>Como se ha comentado en la diapositiva anterior, las pestañas que deben completarse son las identificadas como </a:t>
            </a:r>
            <a:r>
              <a:rPr lang="es-ES" b="0" dirty="0" err="1"/>
              <a:t>B_xx.xx</a:t>
            </a:r>
            <a:r>
              <a:rPr lang="es-ES" b="0" dirty="0"/>
              <a:t>, y todas ellas comparten una misma estructura.</a:t>
            </a:r>
          </a:p>
          <a:p>
            <a:endParaRPr lang="es-ES" b="0" dirty="0"/>
          </a:p>
          <a:p>
            <a:r>
              <a:rPr lang="es-ES" b="0" dirty="0"/>
              <a:t>En la primera fila, que no estaba presente en la versión anterior de la plantilla, se muestra el nombre de los campos, acompañado de información adicional que incluye:</a:t>
            </a:r>
          </a:p>
          <a:p>
            <a:r>
              <a:rPr lang="es-ES" b="0" dirty="0"/>
              <a:t>El tipo de dato correspondiente, si es obligatorio cumplimentarlo y la descripción del campo según los ITS.</a:t>
            </a:r>
          </a:p>
          <a:p>
            <a:endParaRPr lang="es-ES" b="0" dirty="0"/>
          </a:p>
          <a:p>
            <a:r>
              <a:rPr lang="es-ES" b="0" dirty="0"/>
              <a:t>En la segunda fila se incorpora el código del campo. Este código aparece resaltado en amarillo cuando forma parte de la clave primaria de esa pestaña. En algunos casos, también se añade información adicional de carácter técnico (por ejemplo, si se trata de una clave o aclaraciones sobre los códigos seleccionables).</a:t>
            </a:r>
          </a:p>
          <a:p>
            <a:endParaRPr lang="es-ES" b="0" dirty="0"/>
          </a:p>
          <a:p>
            <a:r>
              <a:rPr lang="es-ES" b="0" dirty="0"/>
              <a:t>Por último, se han añadido dos campos nuevos en la pestaña B_01.01:</a:t>
            </a:r>
          </a:p>
          <a:p>
            <a:r>
              <a:rPr lang="es-ES" b="0" dirty="0"/>
              <a:t>Un campo para especificar si el reporte es individual o consolidado.</a:t>
            </a:r>
          </a:p>
          <a:p>
            <a:r>
              <a:rPr lang="es-ES" b="0" dirty="0"/>
              <a:t>Y otro campo para incluir un correo electrónico de contacto, que se utilizará mientras no exista un trámite específico en la Sede Electrónica de la CNMV, con el fin de gestionar las respuestas sobre el estado de las validaciones del reporte.</a:t>
            </a:r>
          </a:p>
          <a:p>
            <a:endParaRPr lang="es-ES" dirty="0"/>
          </a:p>
          <a:p>
            <a:endParaRPr lang="es-ES" dirty="0"/>
          </a:p>
        </p:txBody>
      </p:sp>
      <p:sp>
        <p:nvSpPr>
          <p:cNvPr id="4" name="Marcador de número de diapositiva 3">
            <a:extLst>
              <a:ext uri="{FF2B5EF4-FFF2-40B4-BE49-F238E27FC236}">
                <a16:creationId xmlns:a16="http://schemas.microsoft.com/office/drawing/2014/main" id="{0CDE9988-277C-F052-4FE2-0D15D7CDACE4}"/>
              </a:ext>
            </a:extLst>
          </p:cNvPr>
          <p:cNvSpPr>
            <a:spLocks noGrp="1"/>
          </p:cNvSpPr>
          <p:nvPr>
            <p:ph type="sldNum" sz="quarter" idx="5"/>
          </p:nvPr>
        </p:nvSpPr>
        <p:spPr/>
        <p:txBody>
          <a:bodyPr/>
          <a:lstStyle/>
          <a:p>
            <a:fld id="{E67E1288-6C92-4986-9E7B-A414F143ADAF}" type="slidenum">
              <a:rPr lang="es-ES" smtClean="0"/>
              <a:t>5</a:t>
            </a:fld>
            <a:endParaRPr lang="es-ES"/>
          </a:p>
        </p:txBody>
      </p:sp>
    </p:spTree>
    <p:extLst>
      <p:ext uri="{BB962C8B-B14F-4D97-AF65-F5344CB8AC3E}">
        <p14:creationId xmlns:p14="http://schemas.microsoft.com/office/powerpoint/2010/main" val="35643141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A8F4D-46CF-BA71-4DEB-9E979A77C95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F6F24749-16DC-8961-1981-46CEF4994F8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9AD2BCB-956F-23F9-782A-5FEC0ADDC90A}"/>
              </a:ext>
            </a:extLst>
          </p:cNvPr>
          <p:cNvSpPr>
            <a:spLocks noGrp="1"/>
          </p:cNvSpPr>
          <p:nvPr>
            <p:ph type="body" idx="1"/>
          </p:nvPr>
        </p:nvSpPr>
        <p:spPr/>
        <p:txBody>
          <a:bodyPr/>
          <a:lstStyle/>
          <a:p>
            <a:r>
              <a:rPr lang="es-ES" b="0" dirty="0"/>
              <a:t>En el registro existen dos tipos de campos seleccionables.</a:t>
            </a:r>
          </a:p>
          <a:p>
            <a:endParaRPr lang="es-ES" b="0" dirty="0"/>
          </a:p>
          <a:p>
            <a:r>
              <a:rPr lang="es-ES" b="0" dirty="0"/>
              <a:t>El primero corresponde a los campos en los que es necesario utilizar un código de la EBA, como puede ser el tipo de entidad o una localización geográfica. Para consultar el significado de cada código, basta con situar el cursor sobre la segunda fila de la columna correspondiente.</a:t>
            </a:r>
          </a:p>
          <a:p>
            <a:endParaRPr lang="es-ES" b="0" dirty="0"/>
          </a:p>
          <a:p>
            <a:r>
              <a:rPr lang="es-ES" b="0" dirty="0"/>
              <a:t>El segundo tipo aparece cuando es necesario referenciar un dato introducido previamente en otra celda del propio Excel. Esto sucede habitualmente en los campos que actúan como claves ajenas. Por ejemplo, en la pestaña B_03.01, dedicada a firmas y contratos, se debe indicar el código del contrato que ya ha sido incorporado en la pestaña B_02.01.</a:t>
            </a:r>
          </a:p>
          <a:p>
            <a:endParaRPr lang="es-ES" b="0" dirty="0"/>
          </a:p>
          <a:p>
            <a:r>
              <a:rPr lang="es-ES" b="0" dirty="0"/>
              <a:t>En estos casos, se debe cumplimentar primero la información a la que se va a hacer referencia. Para algunos campos concretos —como aquellos relacionados con sucursales— existe además la opción de seleccionar “no aplica”, cuando corresponda.</a:t>
            </a:r>
          </a:p>
          <a:p>
            <a:endParaRPr lang="es-ES" dirty="0"/>
          </a:p>
        </p:txBody>
      </p:sp>
      <p:sp>
        <p:nvSpPr>
          <p:cNvPr id="4" name="Marcador de número de diapositiva 3">
            <a:extLst>
              <a:ext uri="{FF2B5EF4-FFF2-40B4-BE49-F238E27FC236}">
                <a16:creationId xmlns:a16="http://schemas.microsoft.com/office/drawing/2014/main" id="{D14876D4-C6B2-D2C0-365F-03A74A8EB171}"/>
              </a:ext>
            </a:extLst>
          </p:cNvPr>
          <p:cNvSpPr>
            <a:spLocks noGrp="1"/>
          </p:cNvSpPr>
          <p:nvPr>
            <p:ph type="sldNum" sz="quarter" idx="5"/>
          </p:nvPr>
        </p:nvSpPr>
        <p:spPr/>
        <p:txBody>
          <a:bodyPr/>
          <a:lstStyle/>
          <a:p>
            <a:fld id="{E67E1288-6C92-4986-9E7B-A414F143ADAF}" type="slidenum">
              <a:rPr lang="es-ES" smtClean="0"/>
              <a:t>6</a:t>
            </a:fld>
            <a:endParaRPr lang="es-ES"/>
          </a:p>
        </p:txBody>
      </p:sp>
    </p:spTree>
    <p:extLst>
      <p:ext uri="{BB962C8B-B14F-4D97-AF65-F5344CB8AC3E}">
        <p14:creationId xmlns:p14="http://schemas.microsoft.com/office/powerpoint/2010/main" val="393850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D4C1C-5A4A-323F-0C1F-9F13AF24194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E9F7E7A-4FA6-F736-2D03-D5B58B725E70}"/>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ACD83F8-FE9C-5C57-7DA4-56061121F050}"/>
              </a:ext>
            </a:extLst>
          </p:cNvPr>
          <p:cNvSpPr>
            <a:spLocks noGrp="1"/>
          </p:cNvSpPr>
          <p:nvPr>
            <p:ph type="body" idx="1"/>
          </p:nvPr>
        </p:nvSpPr>
        <p:spPr/>
        <p:txBody>
          <a:bodyPr/>
          <a:lstStyle/>
          <a:p>
            <a:r>
              <a:rPr lang="es-ES" b="0" dirty="0"/>
              <a:t>A continuación, se presentan una serie de observaciones para completar correctamente el Excel.</a:t>
            </a:r>
          </a:p>
          <a:p>
            <a:endParaRPr lang="es-ES" b="0" dirty="0"/>
          </a:p>
          <a:p>
            <a:r>
              <a:rPr lang="es-ES" b="0" dirty="0"/>
              <a:t>En el ejercicio de 2025 se indicaba que, cuando un campo contenía una coma —por ejemplo, en el nombre de una entidad o un proveedor—, era necesario incluir el valor entre comillas dobles. En esta plantilla no es necesario hacerlo, ya que el propio sistema de la CNMV aplica automáticamente este formato al generar los archivos .</a:t>
            </a:r>
            <a:r>
              <a:rPr lang="es-ES" b="0" dirty="0" err="1"/>
              <a:t>csv</a:t>
            </a:r>
            <a:r>
              <a:rPr lang="es-ES" b="0" dirty="0"/>
              <a:t> correspondientes.</a:t>
            </a:r>
          </a:p>
          <a:p>
            <a:endParaRPr lang="es-ES" b="0" dirty="0"/>
          </a:p>
          <a:p>
            <a:r>
              <a:rPr lang="es-ES" b="0" dirty="0"/>
              <a:t>Dentro de las celdas no deben introducirse saltos de línea, con el fin de garantizar que la información se exporta adecuadamente a los archivos .</a:t>
            </a:r>
            <a:r>
              <a:rPr lang="es-ES" b="0" dirty="0" err="1"/>
              <a:t>csv</a:t>
            </a:r>
            <a:r>
              <a:rPr lang="es-ES" b="0" dirty="0"/>
              <a:t>.</a:t>
            </a:r>
          </a:p>
          <a:p>
            <a:endParaRPr lang="es-ES" b="0" dirty="0"/>
          </a:p>
          <a:p>
            <a:r>
              <a:rPr lang="es-ES" b="0" dirty="0"/>
              <a:t>Tampoco se deben dejar filas sin rellenar entre los registros. La cumplimentación debe iniciarse siempre a partir de la fila 3. Si se deja una fila vacía, los registros posteriores no serán reconocidos.</a:t>
            </a:r>
          </a:p>
          <a:p>
            <a:endParaRPr lang="es-ES" b="0" dirty="0"/>
          </a:p>
          <a:p>
            <a:r>
              <a:rPr lang="es-ES" b="0" dirty="0"/>
              <a:t>Es importante tener en cuenta que, al copiar y pegar datos, puede modificarse el formato o algunas propiedades de las celdas. Por este motivo, se recomienda utilizar siempre la opción “Pegar como texto sin formato”. Esta cuestión se desarrolla en detalle en la siguiente diapositiva relativa a la migración de datos.</a:t>
            </a:r>
          </a:p>
          <a:p>
            <a:endParaRPr lang="es-ES" b="0" dirty="0"/>
          </a:p>
          <a:p>
            <a:r>
              <a:rPr lang="es-ES" b="0" dirty="0"/>
              <a:t>Algunos campos de ayuda pueden resultar difíciles de visualizar en pantallas de baja resolución —por ejemplo, la relación de países—. Para mejorar su lectura, se puede utilizar la opción “Mostrar nota” con el botón derecho del ratón, fijando así la información en pantalla. Una vez consultada, puede ocultarse de nuevo.</a:t>
            </a:r>
          </a:p>
          <a:p>
            <a:endParaRPr lang="es-ES" b="0" dirty="0"/>
          </a:p>
          <a:p>
            <a:r>
              <a:rPr lang="es-ES" b="0" dirty="0"/>
              <a:t>Finalmente, y a modo de recomendación de seguridad, se informa que la plantilla de la CNMV no contiene macros. Se aconseja descargar siempre el material directamente desde la web oficial de la CNMV, con el fin de evitar la recepción de documentos potencialmente maliciosos.</a:t>
            </a:r>
          </a:p>
          <a:p>
            <a:endParaRPr lang="es-ES" dirty="0"/>
          </a:p>
          <a:p>
            <a:endParaRPr lang="es-ES" dirty="0"/>
          </a:p>
        </p:txBody>
      </p:sp>
      <p:sp>
        <p:nvSpPr>
          <p:cNvPr id="4" name="Marcador de número de diapositiva 3">
            <a:extLst>
              <a:ext uri="{FF2B5EF4-FFF2-40B4-BE49-F238E27FC236}">
                <a16:creationId xmlns:a16="http://schemas.microsoft.com/office/drawing/2014/main" id="{B5DFD369-BE94-F0B5-6B89-AB4F4C543EBC}"/>
              </a:ext>
            </a:extLst>
          </p:cNvPr>
          <p:cNvSpPr>
            <a:spLocks noGrp="1"/>
          </p:cNvSpPr>
          <p:nvPr>
            <p:ph type="sldNum" sz="quarter" idx="5"/>
          </p:nvPr>
        </p:nvSpPr>
        <p:spPr/>
        <p:txBody>
          <a:bodyPr/>
          <a:lstStyle/>
          <a:p>
            <a:fld id="{E67E1288-6C92-4986-9E7B-A414F143ADAF}" type="slidenum">
              <a:rPr lang="es-ES" smtClean="0"/>
              <a:t>7</a:t>
            </a:fld>
            <a:endParaRPr lang="es-ES"/>
          </a:p>
        </p:txBody>
      </p:sp>
    </p:spTree>
    <p:extLst>
      <p:ext uri="{BB962C8B-B14F-4D97-AF65-F5344CB8AC3E}">
        <p14:creationId xmlns:p14="http://schemas.microsoft.com/office/powerpoint/2010/main" val="40792085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E58D6E-79FF-8434-C1EA-02E12686712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EAE0B70-E957-C7AF-F605-E459F739CEA6}"/>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442A96F-D8C6-F45B-38FF-416605AF1317}"/>
              </a:ext>
            </a:extLst>
          </p:cNvPr>
          <p:cNvSpPr>
            <a:spLocks noGrp="1"/>
          </p:cNvSpPr>
          <p:nvPr>
            <p:ph type="body" idx="1"/>
          </p:nvPr>
        </p:nvSpPr>
        <p:spPr/>
        <p:txBody>
          <a:bodyPr/>
          <a:lstStyle/>
          <a:p>
            <a:r>
              <a:rPr lang="es-ES" dirty="0"/>
              <a:t>Para aquellas entidades que ya estén utilizando la versión anterior de la plantilla de Excel, la migración de datos a la nueva versión resulta un proceso sencillo, siempre y cuando el registro anterior superase las validaciones técnicas.</a:t>
            </a:r>
          </a:p>
          <a:p>
            <a:endParaRPr lang="es-ES" dirty="0"/>
          </a:p>
          <a:p>
            <a:r>
              <a:rPr lang="es-ES" dirty="0"/>
              <a:t>En este sentido, es importante tener en cuenta los siguientes aspectos a la hora de realizar la migración:</a:t>
            </a:r>
          </a:p>
          <a:p>
            <a:endParaRPr lang="es-ES" dirty="0"/>
          </a:p>
          <a:p>
            <a:r>
              <a:rPr lang="es-ES" dirty="0"/>
              <a:t>Las columnas de tipo </a:t>
            </a:r>
            <a:r>
              <a:rPr lang="es-ES" b="1" dirty="0"/>
              <a:t>“Link”</a:t>
            </a:r>
            <a:r>
              <a:rPr lang="es-ES" dirty="0"/>
              <a:t> no deben trasladarse, ya que no existen en la nueva plantilla.</a:t>
            </a:r>
          </a:p>
          <a:p>
            <a:endParaRPr lang="es-ES" dirty="0"/>
          </a:p>
          <a:p>
            <a:r>
              <a:rPr lang="es-ES" dirty="0"/>
              <a:t>En cada pestaña que contenga registros, los datos deben copiarse </a:t>
            </a:r>
            <a:r>
              <a:rPr lang="es-ES" b="1" dirty="0"/>
              <a:t>a partir de la fila 2</a:t>
            </a:r>
            <a:r>
              <a:rPr lang="es-ES" dirty="0"/>
              <a:t> en la plantilla anterior y pegarse </a:t>
            </a:r>
            <a:r>
              <a:rPr lang="es-ES" b="1" dirty="0"/>
              <a:t>en la fila 3</a:t>
            </a:r>
            <a:r>
              <a:rPr lang="es-ES" dirty="0"/>
              <a:t> de la nueva plantilla. El orden de las columnas se mantiene, por lo que la transferencia es directa.</a:t>
            </a:r>
          </a:p>
          <a:p>
            <a:endParaRPr lang="es-ES" dirty="0"/>
          </a:p>
          <a:p>
            <a:r>
              <a:rPr lang="es-ES" dirty="0"/>
              <a:t>Al realizar el copia y pega, solo deben seleccionarse las celdas con los datos a trasladar. No deben copiarse filas o columnas adicionales vacías, con el fin de evitar que, durante la exportación realizada por la CNMV, aparezcan campos en blanco separados por comas.</a:t>
            </a:r>
          </a:p>
          <a:p>
            <a:endParaRPr lang="es-ES" dirty="0"/>
          </a:p>
          <a:p>
            <a:r>
              <a:rPr lang="es-ES" dirty="0"/>
              <a:t>Cuando se peguen los valores, es fundamental </a:t>
            </a:r>
            <a:r>
              <a:rPr lang="es-ES" b="1" dirty="0"/>
              <a:t>no pegar el formato</a:t>
            </a:r>
            <a:r>
              <a:rPr lang="es-ES" dirty="0"/>
              <a:t>. Para ello, debe seleccionarse la opción que aparece en la diapositiva correspondiente </a:t>
            </a:r>
            <a:r>
              <a:rPr lang="es-ES" dirty="0" err="1"/>
              <a:t>a</a:t>
            </a:r>
            <a:r>
              <a:rPr lang="es-ES" b="1" dirty="0" err="1"/>
              <a:t>“Pegar</a:t>
            </a:r>
            <a:r>
              <a:rPr lang="es-ES" b="1" dirty="0"/>
              <a:t> valores”</a:t>
            </a:r>
            <a:r>
              <a:rPr lang="es-ES" dirty="0"/>
              <a:t>.</a:t>
            </a:r>
          </a:p>
          <a:p>
            <a:endParaRPr lang="es-ES" dirty="0"/>
          </a:p>
          <a:p>
            <a:r>
              <a:rPr lang="es-ES" dirty="0"/>
              <a:t>Si los datos de la plantilla anterior contenían errores, estos se trasladarán a la nueva versión, ya que durante la migración no se ejecutan validaciones. Por ejemplo, si se pegó un código de la EBA en lugar de seleccionarlo desde la lista desplegable, podría haberse incorporado con alguna errata. Del mismo modo, en el caso de claves ajenas, el código pegado podría no corresponderse con un registro existente si no se eligió directamente desde la lista.</a:t>
            </a:r>
          </a:p>
          <a:p>
            <a:endParaRPr lang="es-ES" dirty="0"/>
          </a:p>
          <a:p>
            <a:r>
              <a:rPr lang="es-ES" dirty="0"/>
              <a:t>Dado que no se comprueba la coherencia de los campos referenciados, es posible copiar y pegar las pestañas </a:t>
            </a:r>
            <a:r>
              <a:rPr lang="es-ES" b="1" dirty="0"/>
              <a:t>en cualquier orden</a:t>
            </a:r>
            <a:r>
              <a:rPr lang="es-ES" dirty="0"/>
              <a:t>, sin necesidad de seguir las dependencias explicadas en diapositivas anteriores.</a:t>
            </a:r>
          </a:p>
          <a:p>
            <a:endParaRPr lang="es-ES" dirty="0"/>
          </a:p>
          <a:p>
            <a:r>
              <a:rPr lang="es-ES" dirty="0"/>
              <a:t>En cambio, si la plantilla previa </a:t>
            </a:r>
            <a:r>
              <a:rPr lang="es-ES" b="1" dirty="0"/>
              <a:t>no</a:t>
            </a:r>
            <a:r>
              <a:rPr lang="es-ES" dirty="0"/>
              <a:t> superó las validaciones técnicas, se recomienda no migrar directamente. En estos casos, para evitar arrastrar los errores, es preferible </a:t>
            </a:r>
            <a:r>
              <a:rPr lang="es-ES" b="1" dirty="0"/>
              <a:t>rellenar manualmente campo por campo</a:t>
            </a:r>
            <a:r>
              <a:rPr lang="es-ES" dirty="0"/>
              <a:t>, especialmente cuando se trate de campos seleccionables, siguiendo el orden de dependencias indicado previamente.</a:t>
            </a:r>
          </a:p>
          <a:p>
            <a:endParaRPr lang="es-ES" dirty="0"/>
          </a:p>
          <a:p>
            <a:r>
              <a:rPr lang="es-ES" dirty="0"/>
              <a:t>En todos los casos, se recomienda validar los datos introducidos en la nueva plantilla en cuanto sea posible, utilizando el </a:t>
            </a:r>
            <a:r>
              <a:rPr lang="es-ES" b="1" dirty="0"/>
              <a:t>entorno de pruebas de la CNMV</a:t>
            </a:r>
            <a:r>
              <a:rPr lang="es-ES" dirty="0"/>
              <a:t>.</a:t>
            </a:r>
          </a:p>
          <a:p>
            <a:endParaRPr lang="es-ES" dirty="0"/>
          </a:p>
        </p:txBody>
      </p:sp>
      <p:sp>
        <p:nvSpPr>
          <p:cNvPr id="4" name="Marcador de número de diapositiva 3">
            <a:extLst>
              <a:ext uri="{FF2B5EF4-FFF2-40B4-BE49-F238E27FC236}">
                <a16:creationId xmlns:a16="http://schemas.microsoft.com/office/drawing/2014/main" id="{3AAD85AB-3EBD-2700-B4F8-CC150B557DB3}"/>
              </a:ext>
            </a:extLst>
          </p:cNvPr>
          <p:cNvSpPr>
            <a:spLocks noGrp="1"/>
          </p:cNvSpPr>
          <p:nvPr>
            <p:ph type="sldNum" sz="quarter" idx="5"/>
          </p:nvPr>
        </p:nvSpPr>
        <p:spPr/>
        <p:txBody>
          <a:bodyPr/>
          <a:lstStyle/>
          <a:p>
            <a:fld id="{E67E1288-6C92-4986-9E7B-A414F143ADAF}" type="slidenum">
              <a:rPr lang="es-ES" smtClean="0"/>
              <a:t>8</a:t>
            </a:fld>
            <a:endParaRPr lang="es-ES"/>
          </a:p>
        </p:txBody>
      </p:sp>
    </p:spTree>
    <p:extLst>
      <p:ext uri="{BB962C8B-B14F-4D97-AF65-F5344CB8AC3E}">
        <p14:creationId xmlns:p14="http://schemas.microsoft.com/office/powerpoint/2010/main" val="18894548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2518EC-2555-4AEA-E6C9-2DDDDEAD78D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42D9F7CA-E041-A3D9-9E01-0F93775467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DFCAF9D6-4302-7559-20A2-8AFEF8460970}"/>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0BF5FC01-6EB5-4EF3-24B0-3B017A575AE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9523B73C-C420-C83E-AA8B-B13595F4323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0746668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18BDFC-74B5-B1C6-9B0A-5DD92866FF0E}"/>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8754E7B5-9E4D-4795-D0DD-C1FE2B77FAE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2DF07EED-AED8-DFA7-02E5-3BD9CA436B5D}"/>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C59276BC-DF36-79D1-52DB-A9084193E49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7F24F10-AACD-E49C-911F-B5DCE9A3DEA2}"/>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27486863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21F83EC-7D17-1DE0-D07C-73CF65D47471}"/>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235E2544-3BD5-0050-9FD7-59C9F0EBAB01}"/>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1FA4B2C5-0447-9C6C-A625-025E3B30C224}"/>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7FB4CDE9-520E-9CEE-2382-71064AC13720}"/>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55DA8AD0-D800-6A05-BA5A-57408FD7C2A6}"/>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5445717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ortada">
    <p:spTree>
      <p:nvGrpSpPr>
        <p:cNvPr id="1" name=""/>
        <p:cNvGrpSpPr/>
        <p:nvPr/>
      </p:nvGrpSpPr>
      <p:grpSpPr>
        <a:xfrm>
          <a:off x="0" y="0"/>
          <a:ext cx="0" cy="0"/>
          <a:chOff x="0" y="0"/>
          <a:chExt cx="0" cy="0"/>
        </a:xfrm>
      </p:grpSpPr>
      <p:pic>
        <p:nvPicPr>
          <p:cNvPr id="22" name="Imagen 21">
            <a:extLst>
              <a:ext uri="{FF2B5EF4-FFF2-40B4-BE49-F238E27FC236}">
                <a16:creationId xmlns:a16="http://schemas.microsoft.com/office/drawing/2014/main" id="{832554EF-1993-AC4E-8436-7404AFAC30E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1059"/>
            <a:ext cx="12192000" cy="6855883"/>
          </a:xfrm>
          <a:prstGeom prst="rect">
            <a:avLst/>
          </a:prstGeom>
        </p:spPr>
      </p:pic>
      <p:sp>
        <p:nvSpPr>
          <p:cNvPr id="8" name="Google Shape;71;p8">
            <a:extLst>
              <a:ext uri="{FF2B5EF4-FFF2-40B4-BE49-F238E27FC236}">
                <a16:creationId xmlns:a16="http://schemas.microsoft.com/office/drawing/2014/main" id="{79F35179-DC64-4141-A1BE-E04A2E349D66}"/>
              </a:ext>
            </a:extLst>
          </p:cNvPr>
          <p:cNvSpPr/>
          <p:nvPr userDrawn="1"/>
        </p:nvSpPr>
        <p:spPr>
          <a:xfrm rot="10800000" flipH="1">
            <a:off x="6436067" y="3548637"/>
            <a:ext cx="5768659" cy="3313672"/>
          </a:xfrm>
          <a:custGeom>
            <a:avLst/>
            <a:gdLst/>
            <a:ahLst/>
            <a:cxnLst/>
            <a:rect l="l" t="t" r="r" b="b"/>
            <a:pathLst>
              <a:path w="99597" h="68476" extrusionOk="0">
                <a:moveTo>
                  <a:pt x="99596" y="0"/>
                </a:moveTo>
                <a:lnTo>
                  <a:pt x="0" y="21"/>
                </a:lnTo>
                <a:lnTo>
                  <a:pt x="99596" y="68476"/>
                </a:lnTo>
                <a:lnTo>
                  <a:pt x="99596" y="0"/>
                </a:lnTo>
                <a:close/>
              </a:path>
            </a:pathLst>
          </a:custGeom>
          <a:solidFill>
            <a:srgbClr val="EDEDEB">
              <a:alpha val="88000"/>
            </a:srgbClr>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9" name="Google Shape;72;p8">
            <a:extLst>
              <a:ext uri="{FF2B5EF4-FFF2-40B4-BE49-F238E27FC236}">
                <a16:creationId xmlns:a16="http://schemas.microsoft.com/office/drawing/2014/main" id="{EA0D8B96-8B13-B540-9B21-F5CFE2DDB986}"/>
              </a:ext>
            </a:extLst>
          </p:cNvPr>
          <p:cNvSpPr/>
          <p:nvPr userDrawn="1"/>
        </p:nvSpPr>
        <p:spPr>
          <a:xfrm rot="10800000">
            <a:off x="6988831" y="5036050"/>
            <a:ext cx="5215895" cy="1826259"/>
          </a:xfrm>
          <a:custGeom>
            <a:avLst/>
            <a:gdLst/>
            <a:ahLst/>
            <a:cxnLst/>
            <a:rect l="l" t="t" r="r" b="b"/>
            <a:pathLst>
              <a:path w="99597" h="36908" extrusionOk="0">
                <a:moveTo>
                  <a:pt x="0" y="0"/>
                </a:moveTo>
                <a:lnTo>
                  <a:pt x="0" y="36907"/>
                </a:lnTo>
                <a:lnTo>
                  <a:pt x="99596" y="11"/>
                </a:lnTo>
                <a:lnTo>
                  <a:pt x="0" y="0"/>
                </a:lnTo>
                <a:close/>
              </a:path>
            </a:pathLst>
          </a:custGeom>
          <a:solidFill>
            <a:srgbClr val="223947"/>
          </a:solidFill>
          <a:ln>
            <a:noFill/>
          </a:ln>
          <a:effectLst>
            <a:outerShdw blurRad="57150" dist="19050" dir="5400000" algn="bl" rotWithShape="0">
              <a:srgbClr val="000000">
                <a:alpha val="50000"/>
              </a:srgbClr>
            </a:outerShdw>
          </a:effectLst>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sp>
        <p:nvSpPr>
          <p:cNvPr id="10" name="Google Shape;73;p8">
            <a:extLst>
              <a:ext uri="{FF2B5EF4-FFF2-40B4-BE49-F238E27FC236}">
                <a16:creationId xmlns:a16="http://schemas.microsoft.com/office/drawing/2014/main" id="{40DB1E9B-48B8-2C4B-BF14-E5EA8E536C26}"/>
              </a:ext>
            </a:extLst>
          </p:cNvPr>
          <p:cNvSpPr/>
          <p:nvPr userDrawn="1"/>
        </p:nvSpPr>
        <p:spPr>
          <a:xfrm rot="10800000">
            <a:off x="6988831" y="5452683"/>
            <a:ext cx="5215895" cy="1409626"/>
          </a:xfrm>
          <a:custGeom>
            <a:avLst/>
            <a:gdLst/>
            <a:ahLst/>
            <a:cxnLst/>
            <a:rect l="l" t="t" r="r" b="b"/>
            <a:pathLst>
              <a:path w="99597" h="28488" extrusionOk="0">
                <a:moveTo>
                  <a:pt x="0" y="1"/>
                </a:moveTo>
                <a:lnTo>
                  <a:pt x="0" y="28488"/>
                </a:lnTo>
                <a:lnTo>
                  <a:pt x="99596" y="1"/>
                </a:lnTo>
                <a:close/>
              </a:path>
            </a:pathLst>
          </a:custGeom>
          <a:solidFill>
            <a:srgbClr val="4F4F4F">
              <a:alpha val="60000"/>
            </a:srgbClr>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11" name="Google Shape;74;p8">
            <a:extLst>
              <a:ext uri="{FF2B5EF4-FFF2-40B4-BE49-F238E27FC236}">
                <a16:creationId xmlns:a16="http://schemas.microsoft.com/office/drawing/2014/main" id="{9D58E451-98D9-0548-93F9-19B64772DDEA}"/>
              </a:ext>
            </a:extLst>
          </p:cNvPr>
          <p:cNvSpPr/>
          <p:nvPr userDrawn="1"/>
        </p:nvSpPr>
        <p:spPr>
          <a:xfrm rot="-5400000">
            <a:off x="-1732222" y="1713043"/>
            <a:ext cx="5762564" cy="2323619"/>
          </a:xfrm>
          <a:custGeom>
            <a:avLst/>
            <a:gdLst/>
            <a:ahLst/>
            <a:cxnLst/>
            <a:rect l="l" t="t" r="r" b="b"/>
            <a:pathLst>
              <a:path w="99597" h="68476" extrusionOk="0">
                <a:moveTo>
                  <a:pt x="99596" y="0"/>
                </a:moveTo>
                <a:lnTo>
                  <a:pt x="0" y="21"/>
                </a:lnTo>
                <a:lnTo>
                  <a:pt x="99596" y="68476"/>
                </a:lnTo>
                <a:lnTo>
                  <a:pt x="99596" y="0"/>
                </a:lnTo>
                <a:close/>
              </a:path>
            </a:pathLst>
          </a:custGeom>
          <a:solidFill>
            <a:srgbClr val="ECECEC"/>
          </a:solidFill>
          <a:ln>
            <a:noFill/>
          </a:ln>
        </p:spPr>
        <p:txBody>
          <a:bodyPr spcFirstLastPara="1" wrap="square" lIns="121862" tIns="121862" rIns="121862" bIns="121862" anchor="ctr" anchorCtr="0">
            <a:noAutofit/>
          </a:bodyPr>
          <a:lstStyle/>
          <a:p>
            <a:pPr marL="0" lvl="0" indent="0" algn="l" rtl="0">
              <a:spcBef>
                <a:spcPts val="0"/>
              </a:spcBef>
              <a:spcAft>
                <a:spcPts val="0"/>
              </a:spcAft>
              <a:buNone/>
            </a:pPr>
            <a:endParaRPr sz="2399" dirty="0"/>
          </a:p>
        </p:txBody>
      </p:sp>
      <p:sp>
        <p:nvSpPr>
          <p:cNvPr id="12" name="Google Shape;75;p8">
            <a:extLst>
              <a:ext uri="{FF2B5EF4-FFF2-40B4-BE49-F238E27FC236}">
                <a16:creationId xmlns:a16="http://schemas.microsoft.com/office/drawing/2014/main" id="{27765878-D45C-B14F-99C2-2B98EA03E58A}"/>
              </a:ext>
            </a:extLst>
          </p:cNvPr>
          <p:cNvSpPr/>
          <p:nvPr userDrawn="1"/>
        </p:nvSpPr>
        <p:spPr>
          <a:xfrm rot="-5400000" flipH="1">
            <a:off x="-676832" y="657653"/>
            <a:ext cx="3652754" cy="2324589"/>
          </a:xfrm>
          <a:custGeom>
            <a:avLst/>
            <a:gdLst/>
            <a:ahLst/>
            <a:cxnLst/>
            <a:rect l="l" t="t" r="r" b="b"/>
            <a:pathLst>
              <a:path w="99597" h="36908" extrusionOk="0">
                <a:moveTo>
                  <a:pt x="0" y="0"/>
                </a:moveTo>
                <a:lnTo>
                  <a:pt x="0" y="36907"/>
                </a:lnTo>
                <a:lnTo>
                  <a:pt x="99596" y="11"/>
                </a:lnTo>
                <a:lnTo>
                  <a:pt x="0" y="0"/>
                </a:lnTo>
                <a:close/>
              </a:path>
            </a:pathLst>
          </a:custGeom>
          <a:solidFill>
            <a:srgbClr val="AD2144"/>
          </a:solidFill>
          <a:ln>
            <a:noFill/>
          </a:ln>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sp>
        <p:nvSpPr>
          <p:cNvPr id="13" name="Google Shape;76;p8">
            <a:extLst>
              <a:ext uri="{FF2B5EF4-FFF2-40B4-BE49-F238E27FC236}">
                <a16:creationId xmlns:a16="http://schemas.microsoft.com/office/drawing/2014/main" id="{C6C22511-2F43-1F43-AF19-87B17409A570}"/>
              </a:ext>
            </a:extLst>
          </p:cNvPr>
          <p:cNvSpPr/>
          <p:nvPr userDrawn="1"/>
        </p:nvSpPr>
        <p:spPr>
          <a:xfrm rot="-5400000" flipH="1">
            <a:off x="-285662" y="266483"/>
            <a:ext cx="2837970" cy="2292144"/>
          </a:xfrm>
          <a:custGeom>
            <a:avLst/>
            <a:gdLst/>
            <a:ahLst/>
            <a:cxnLst/>
            <a:rect l="l" t="t" r="r" b="b"/>
            <a:pathLst>
              <a:path w="99597" h="28488" extrusionOk="0">
                <a:moveTo>
                  <a:pt x="0" y="1"/>
                </a:moveTo>
                <a:lnTo>
                  <a:pt x="0" y="28488"/>
                </a:lnTo>
                <a:lnTo>
                  <a:pt x="99596" y="1"/>
                </a:lnTo>
                <a:close/>
              </a:path>
            </a:pathLst>
          </a:custGeom>
          <a:solidFill>
            <a:srgbClr val="801832"/>
          </a:solidFill>
          <a:ln>
            <a:noFill/>
          </a:ln>
        </p:spPr>
        <p:txBody>
          <a:bodyPr spcFirstLastPara="1" wrap="square" lIns="121862" tIns="121862" rIns="121862" bIns="121862" anchor="ctr" anchorCtr="0">
            <a:noAutofit/>
          </a:bodyPr>
          <a:lstStyle/>
          <a:p>
            <a:pPr marL="0" marR="0" lvl="0" indent="0" algn="l" rtl="0">
              <a:lnSpc>
                <a:spcPct val="100000"/>
              </a:lnSpc>
              <a:spcBef>
                <a:spcPts val="0"/>
              </a:spcBef>
              <a:spcAft>
                <a:spcPts val="0"/>
              </a:spcAft>
              <a:buNone/>
            </a:pPr>
            <a:endParaRPr sz="2399" dirty="0"/>
          </a:p>
        </p:txBody>
      </p:sp>
      <p:cxnSp>
        <p:nvCxnSpPr>
          <p:cNvPr id="14" name="Conector recto 13">
            <a:extLst>
              <a:ext uri="{FF2B5EF4-FFF2-40B4-BE49-F238E27FC236}">
                <a16:creationId xmlns:a16="http://schemas.microsoft.com/office/drawing/2014/main" id="{8ED6E9FC-2482-2F41-BB65-D4BA72493AA7}"/>
              </a:ext>
            </a:extLst>
          </p:cNvPr>
          <p:cNvCxnSpPr>
            <a:cxnSpLocks/>
          </p:cNvCxnSpPr>
          <p:nvPr userDrawn="1"/>
        </p:nvCxnSpPr>
        <p:spPr>
          <a:xfrm flipH="1">
            <a:off x="5010275" y="3646325"/>
            <a:ext cx="1978556" cy="0"/>
          </a:xfrm>
          <a:prstGeom prst="line">
            <a:avLst/>
          </a:prstGeom>
          <a:ln w="25400">
            <a:solidFill>
              <a:srgbClr val="223947"/>
            </a:solidFill>
          </a:ln>
        </p:spPr>
        <p:style>
          <a:lnRef idx="1">
            <a:schemeClr val="accent1"/>
          </a:lnRef>
          <a:fillRef idx="0">
            <a:schemeClr val="accent1"/>
          </a:fillRef>
          <a:effectRef idx="0">
            <a:schemeClr val="accent1"/>
          </a:effectRef>
          <a:fontRef idx="minor">
            <a:schemeClr val="tx1"/>
          </a:fontRef>
        </p:style>
      </p:cxnSp>
      <p:pic>
        <p:nvPicPr>
          <p:cNvPr id="15" name="Imagen 14">
            <a:extLst>
              <a:ext uri="{FF2B5EF4-FFF2-40B4-BE49-F238E27FC236}">
                <a16:creationId xmlns:a16="http://schemas.microsoft.com/office/drawing/2014/main" id="{A5681CA6-E269-6948-9B8D-40EE93C2C21B}"/>
              </a:ext>
            </a:extLst>
          </p:cNvPr>
          <p:cNvPicPr>
            <a:picLocks noChangeAspect="1"/>
          </p:cNvPicPr>
          <p:nvPr userDrawn="1"/>
        </p:nvPicPr>
        <p:blipFill>
          <a:blip r:embed="rId3"/>
          <a:stretch>
            <a:fillRect/>
          </a:stretch>
        </p:blipFill>
        <p:spPr>
          <a:xfrm>
            <a:off x="5418716" y="-6431"/>
            <a:ext cx="1354569" cy="1354151"/>
          </a:xfrm>
          <a:prstGeom prst="rect">
            <a:avLst/>
          </a:prstGeom>
        </p:spPr>
      </p:pic>
      <p:sp>
        <p:nvSpPr>
          <p:cNvPr id="2" name="Title 1"/>
          <p:cNvSpPr>
            <a:spLocks noGrp="1"/>
          </p:cNvSpPr>
          <p:nvPr>
            <p:ph type="ctrTitle" hasCustomPrompt="1"/>
          </p:nvPr>
        </p:nvSpPr>
        <p:spPr>
          <a:xfrm>
            <a:off x="1524000" y="1122364"/>
            <a:ext cx="9144000" cy="2387600"/>
          </a:xfrm>
        </p:spPr>
        <p:txBody>
          <a:bodyPr anchor="b">
            <a:normAutofit/>
          </a:bodyPr>
          <a:lstStyle>
            <a:lvl1pPr algn="ctr">
              <a:defRPr sz="3732" b="1" i="0">
                <a:solidFill>
                  <a:srgbClr val="AD2144"/>
                </a:solidFill>
                <a:latin typeface="Arial Black" panose="020B0604020202020204" pitchFamily="34" charset="0"/>
                <a:cs typeface="Arial Black" panose="020B0604020202020204" pitchFamily="34" charset="0"/>
              </a:defRPr>
            </a:lvl1pPr>
          </a:lstStyle>
          <a:p>
            <a:r>
              <a:rPr lang="es-ES" dirty="0"/>
              <a:t>TÍTULO PRESENTACIÓN</a:t>
            </a:r>
            <a:endParaRPr lang="en-US" dirty="0"/>
          </a:p>
        </p:txBody>
      </p:sp>
      <p:sp>
        <p:nvSpPr>
          <p:cNvPr id="3" name="Subtitle 2"/>
          <p:cNvSpPr>
            <a:spLocks noGrp="1"/>
          </p:cNvSpPr>
          <p:nvPr>
            <p:ph type="subTitle" idx="1" hasCustomPrompt="1"/>
          </p:nvPr>
        </p:nvSpPr>
        <p:spPr>
          <a:xfrm>
            <a:off x="1524000" y="3842865"/>
            <a:ext cx="9144000" cy="1655762"/>
          </a:xfrm>
        </p:spPr>
        <p:txBody>
          <a:bodyPr>
            <a:normAutofit/>
          </a:bodyPr>
          <a:lstStyle>
            <a:lvl1pPr marL="0" indent="0" algn="ctr">
              <a:buNone/>
              <a:defRPr sz="1599" b="1" i="0" spc="400">
                <a:solidFill>
                  <a:srgbClr val="223947"/>
                </a:solidFill>
                <a:latin typeface="Arial" panose="020B0604020202020204" pitchFamily="34" charset="0"/>
                <a:cs typeface="Arial" panose="020B0604020202020204" pitchFamily="34" charset="0"/>
              </a:defRPr>
            </a:lvl1pPr>
            <a:lvl2pPr marL="457051" indent="0" algn="ctr">
              <a:buNone/>
              <a:defRPr sz="1999"/>
            </a:lvl2pPr>
            <a:lvl3pPr marL="914103" indent="0" algn="ctr">
              <a:buNone/>
              <a:defRPr sz="1799"/>
            </a:lvl3pPr>
            <a:lvl4pPr marL="1371154" indent="0" algn="ctr">
              <a:buNone/>
              <a:defRPr sz="1599"/>
            </a:lvl4pPr>
            <a:lvl5pPr marL="1828206" indent="0" algn="ctr">
              <a:buNone/>
              <a:defRPr sz="1599"/>
            </a:lvl5pPr>
            <a:lvl6pPr marL="2285257" indent="0" algn="ctr">
              <a:buNone/>
              <a:defRPr sz="1599"/>
            </a:lvl6pPr>
            <a:lvl7pPr marL="2742308" indent="0" algn="ctr">
              <a:buNone/>
              <a:defRPr sz="1599"/>
            </a:lvl7pPr>
            <a:lvl8pPr marL="3199360" indent="0" algn="ctr">
              <a:buNone/>
              <a:defRPr sz="1599"/>
            </a:lvl8pPr>
            <a:lvl9pPr marL="3656411" indent="0" algn="ctr">
              <a:buNone/>
              <a:defRPr sz="1599"/>
            </a:lvl9pPr>
          </a:lstStyle>
          <a:p>
            <a:r>
              <a:rPr lang="es-ES" dirty="0"/>
              <a:t>SUBTÍTULO PRESENTACIÓN</a:t>
            </a:r>
            <a:endParaRPr lang="en-US" dirty="0"/>
          </a:p>
        </p:txBody>
      </p:sp>
      <p:sp>
        <p:nvSpPr>
          <p:cNvPr id="26" name="Marcador de texto 8">
            <a:extLst>
              <a:ext uri="{FF2B5EF4-FFF2-40B4-BE49-F238E27FC236}">
                <a16:creationId xmlns:a16="http://schemas.microsoft.com/office/drawing/2014/main" id="{F6F87D89-8CBB-AF4A-A098-FC46EC6609AE}"/>
              </a:ext>
            </a:extLst>
          </p:cNvPr>
          <p:cNvSpPr>
            <a:spLocks noGrp="1"/>
          </p:cNvSpPr>
          <p:nvPr>
            <p:ph type="body" sz="quarter" idx="46" hasCustomPrompt="1"/>
          </p:nvPr>
        </p:nvSpPr>
        <p:spPr>
          <a:xfrm>
            <a:off x="9780496" y="6084156"/>
            <a:ext cx="2130797" cy="590791"/>
          </a:xfrm>
        </p:spPr>
        <p:txBody>
          <a:bodyPr anchor="b">
            <a:normAutofit/>
          </a:bodyPr>
          <a:lstStyle>
            <a:lvl1pPr marL="0" indent="0" algn="ctr">
              <a:buNone/>
              <a:defRPr sz="1066" b="0" i="1" spc="400">
                <a:solidFill>
                  <a:schemeClr val="bg1"/>
                </a:solidFill>
                <a:latin typeface="Arial" panose="020B0604020202020204" pitchFamily="34" charset="0"/>
                <a:cs typeface="Arial" panose="020B0604020202020204" pitchFamily="34" charset="0"/>
              </a:defRPr>
            </a:lvl1pPr>
          </a:lstStyle>
          <a:p>
            <a:r>
              <a:rPr lang="es-ES" dirty="0"/>
              <a:t>09 / 01 / 2020</a:t>
            </a:r>
          </a:p>
        </p:txBody>
      </p:sp>
    </p:spTree>
    <p:extLst>
      <p:ext uri="{BB962C8B-B14F-4D97-AF65-F5344CB8AC3E}">
        <p14:creationId xmlns:p14="http://schemas.microsoft.com/office/powerpoint/2010/main" val="35639881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DA0541-3BF5-C742-6942-109A8A9A8B44}"/>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EE2855A-8E18-4139-243A-3A3A318A6C23}"/>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EC4D205-D341-F2C9-D6E4-DCD48DCC6DBB}"/>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136607A6-6EA2-2AB7-2934-B6927E6DC36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C8EB4491-5FB1-F545-8D1C-133363BABE0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3996189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9118DE-7826-1B08-76F9-94699630440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D88BC905-08F0-8A0F-B351-1671098E6F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428C7CC8-9D9A-A82C-6E06-A29B2FE6B0F2}"/>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D98E837D-9BD8-33A8-6E5C-B04CE568C5C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FB60A543-04F8-676C-60D5-14A52A816B3E}"/>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3668329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1427B6F-138F-BCFC-1B49-30B2924DFA95}"/>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432B5454-5335-B1FC-4DBD-175424C2DFD5}"/>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09E2B20D-1E2A-D75E-39ED-29904C1E1E0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D3D6B159-CB99-EFEE-F36C-FC62FC471755}"/>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EDE1224D-3671-CD6E-DBAC-D808650829DA}"/>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C82FD795-7046-78A8-6FCB-B49E18C56DDE}"/>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239528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B171F62-454F-7325-6C44-DA0C3E2682F4}"/>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151902E0-4D26-FA25-0E59-5DAA0C02E25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48FB8481-BCBF-F7BA-824D-3A5A96A913BF}"/>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A575C8CD-8C01-F4C2-A170-74077A46632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72CCB436-1F72-55FA-E1BC-B7B3C1AD9202}"/>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B75FBC44-AA45-F221-DA73-5638FFD3FA3C}"/>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8" name="Marcador de pie de página 7">
            <a:extLst>
              <a:ext uri="{FF2B5EF4-FFF2-40B4-BE49-F238E27FC236}">
                <a16:creationId xmlns:a16="http://schemas.microsoft.com/office/drawing/2014/main" id="{0804861F-C4AF-6DFB-49BE-F0DFF63A9D5E}"/>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26604810-9CFA-2E9D-3472-5E33365D1350}"/>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32366985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4266DD-F10D-36DF-7A1F-69F7D7D0D524}"/>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4E1157A3-9975-F5B5-F3FC-591AD18EC4E9}"/>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4" name="Marcador de pie de página 3">
            <a:extLst>
              <a:ext uri="{FF2B5EF4-FFF2-40B4-BE49-F238E27FC236}">
                <a16:creationId xmlns:a16="http://schemas.microsoft.com/office/drawing/2014/main" id="{29602582-B914-0F06-852F-079D5B78730D}"/>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CCD094C8-72A1-9287-F313-5CEFA3E7E437}"/>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8559372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F0A3E5B-F6F0-34B7-B7F5-8BBA899241C3}"/>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3" name="Marcador de pie de página 2">
            <a:extLst>
              <a:ext uri="{FF2B5EF4-FFF2-40B4-BE49-F238E27FC236}">
                <a16:creationId xmlns:a16="http://schemas.microsoft.com/office/drawing/2014/main" id="{E70643D1-A3AB-D1A5-207D-C3D85BA4015F}"/>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95F038D9-2A41-FE91-8B26-C2AE4AD42CD4}"/>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4194466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409139C-3C90-1464-697C-4365E846FAED}"/>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B10D933F-EE00-4727-BBB1-CAFEAB51ADA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6DFBF0DB-0AF3-4639-F2E4-12C6E353D82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5F9D7B7-DD98-B2EF-685F-87F912291576}"/>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6DDF4BD6-DA04-0195-F8B2-215890633D37}"/>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3E79D464-1E82-7A19-A217-9ADA55B2F183}"/>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9325008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A419744-1448-1CBA-6819-282312614009}"/>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6F306675-2CE8-3296-FAA1-46EF883ACF1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7A78E1AB-E434-7C22-A0D3-9E159FB03F7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A75906BB-5A5A-3C77-9550-4ADD116CF842}"/>
              </a:ext>
            </a:extLst>
          </p:cNvPr>
          <p:cNvSpPr>
            <a:spLocks noGrp="1"/>
          </p:cNvSpPr>
          <p:nvPr>
            <p:ph type="dt" sz="half" idx="10"/>
          </p:nvPr>
        </p:nvSpPr>
        <p:spPr/>
        <p:txBody>
          <a:bodyPr/>
          <a:lstStyle/>
          <a:p>
            <a:fld id="{B51D515B-8A51-499F-B3A1-34455525ADCA}" type="datetimeFigureOut">
              <a:rPr lang="es-ES" smtClean="0"/>
              <a:t>12/12/2025</a:t>
            </a:fld>
            <a:endParaRPr lang="es-ES"/>
          </a:p>
        </p:txBody>
      </p:sp>
      <p:sp>
        <p:nvSpPr>
          <p:cNvPr id="6" name="Marcador de pie de página 5">
            <a:extLst>
              <a:ext uri="{FF2B5EF4-FFF2-40B4-BE49-F238E27FC236}">
                <a16:creationId xmlns:a16="http://schemas.microsoft.com/office/drawing/2014/main" id="{C82768F7-769B-C3F2-BF0E-8B2A8A67B53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04749892-988C-0090-B332-122C4FD5546A}"/>
              </a:ext>
            </a:extLst>
          </p:cNvPr>
          <p:cNvSpPr>
            <a:spLocks noGrp="1"/>
          </p:cNvSpPr>
          <p:nvPr>
            <p:ph type="sldNum" sz="quarter" idx="12"/>
          </p:nvPr>
        </p:nvSpPr>
        <p:spPr/>
        <p:txBody>
          <a:bodyPr/>
          <a:lstStyle/>
          <a:p>
            <a:fld id="{CE40F866-E7D3-4DD5-A219-B984347A8238}" type="slidenum">
              <a:rPr lang="es-ES" smtClean="0"/>
              <a:t>‹Nº›</a:t>
            </a:fld>
            <a:endParaRPr lang="es-ES"/>
          </a:p>
        </p:txBody>
      </p:sp>
    </p:spTree>
    <p:extLst>
      <p:ext uri="{BB962C8B-B14F-4D97-AF65-F5344CB8AC3E}">
        <p14:creationId xmlns:p14="http://schemas.microsoft.com/office/powerpoint/2010/main" val="1768998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39FE67D-CADF-FC22-64AC-9986C2FA9C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81EB7BEC-334F-B92B-5FAF-645BE698688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8DB97F45-DF94-AC18-2589-818E6847215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51D515B-8A51-499F-B3A1-34455525ADCA}" type="datetimeFigureOut">
              <a:rPr lang="es-ES" smtClean="0"/>
              <a:t>12/12/2025</a:t>
            </a:fld>
            <a:endParaRPr lang="es-ES"/>
          </a:p>
        </p:txBody>
      </p:sp>
      <p:sp>
        <p:nvSpPr>
          <p:cNvPr id="5" name="Marcador de pie de página 4">
            <a:extLst>
              <a:ext uri="{FF2B5EF4-FFF2-40B4-BE49-F238E27FC236}">
                <a16:creationId xmlns:a16="http://schemas.microsoft.com/office/drawing/2014/main" id="{79D83442-D9EA-1E07-8FA3-36E7925EEA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s-ES"/>
          </a:p>
        </p:txBody>
      </p:sp>
      <p:sp>
        <p:nvSpPr>
          <p:cNvPr id="6" name="Marcador de número de diapositiva 5">
            <a:extLst>
              <a:ext uri="{FF2B5EF4-FFF2-40B4-BE49-F238E27FC236}">
                <a16:creationId xmlns:a16="http://schemas.microsoft.com/office/drawing/2014/main" id="{323086E8-8BFD-8EBA-2D8B-E04658A8E4A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CE40F866-E7D3-4DD5-A219-B984347A8238}" type="slidenum">
              <a:rPr lang="es-ES" smtClean="0"/>
              <a:t>‹Nº›</a:t>
            </a:fld>
            <a:endParaRPr lang="es-ES"/>
          </a:p>
        </p:txBody>
      </p:sp>
    </p:spTree>
    <p:extLst>
      <p:ext uri="{BB962C8B-B14F-4D97-AF65-F5344CB8AC3E}">
        <p14:creationId xmlns:p14="http://schemas.microsoft.com/office/powerpoint/2010/main" val="296359851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3.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4a"/><Relationship Id="rId1" Type="http://schemas.microsoft.com/office/2007/relationships/media" Target="../media/media3.m4a"/><Relationship Id="rId6" Type="http://schemas.openxmlformats.org/officeDocument/2006/relationships/image" Target="../media/image3.png"/><Relationship Id="rId5" Type="http://schemas.openxmlformats.org/officeDocument/2006/relationships/image" Target="../media/image4.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4.m4a"/><Relationship Id="rId1" Type="http://schemas.microsoft.com/office/2007/relationships/media" Target="../media/media4.m4a"/><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5.xml"/><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9.png"/><Relationship Id="rId5" Type="http://schemas.openxmlformats.org/officeDocument/2006/relationships/image" Target="../media/image7.png"/><Relationship Id="rId4"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6.m4a"/><Relationship Id="rId1" Type="http://schemas.microsoft.com/office/2007/relationships/media" Target="../media/media6.m4a"/><Relationship Id="rId6" Type="http://schemas.openxmlformats.org/officeDocument/2006/relationships/image" Target="../media/image10.png"/><Relationship Id="rId5" Type="http://schemas.openxmlformats.org/officeDocument/2006/relationships/hyperlink" Target="https://www.cnmv.es/Portal/Ciberseguridad" TargetMode="External"/><Relationship Id="rId4"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3.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hyperlink" Target="https://www.cnmv.es/Portal/Ciberseguridad" TargetMode="External"/><Relationship Id="rId2" Type="http://schemas.openxmlformats.org/officeDocument/2006/relationships/hyperlink" Target="mailto:ciberseguridad@cnmv.es" TargetMode="Externa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0496A9-D99A-6E40-8F6B-F6C121F189C9}"/>
              </a:ext>
            </a:extLst>
          </p:cNvPr>
          <p:cNvSpPr>
            <a:spLocks noGrp="1"/>
          </p:cNvSpPr>
          <p:nvPr>
            <p:ph type="ctrTitle"/>
          </p:nvPr>
        </p:nvSpPr>
        <p:spPr>
          <a:xfrm>
            <a:off x="1525411" y="1131069"/>
            <a:ext cx="9141179" cy="2387600"/>
          </a:xfrm>
        </p:spPr>
        <p:txBody>
          <a:bodyPr>
            <a:normAutofit/>
          </a:bodyPr>
          <a:lstStyle/>
          <a:p>
            <a:r>
              <a:rPr lang="es-ES" dirty="0"/>
              <a:t> </a:t>
            </a:r>
            <a:br>
              <a:rPr lang="es-ES" dirty="0"/>
            </a:br>
            <a:endParaRPr lang="es-ES" dirty="0"/>
          </a:p>
        </p:txBody>
      </p:sp>
      <p:sp>
        <p:nvSpPr>
          <p:cNvPr id="3" name="Subtítulo 2">
            <a:extLst>
              <a:ext uri="{FF2B5EF4-FFF2-40B4-BE49-F238E27FC236}">
                <a16:creationId xmlns:a16="http://schemas.microsoft.com/office/drawing/2014/main" id="{997C6CF0-DE28-824B-B9EE-767BEC9525B3}"/>
              </a:ext>
            </a:extLst>
          </p:cNvPr>
          <p:cNvSpPr>
            <a:spLocks noGrp="1"/>
          </p:cNvSpPr>
          <p:nvPr>
            <p:ph type="subTitle" idx="1"/>
          </p:nvPr>
        </p:nvSpPr>
        <p:spPr/>
        <p:txBody>
          <a:bodyPr/>
          <a:lstStyle/>
          <a:p>
            <a:endParaRPr lang="es-ES" dirty="0"/>
          </a:p>
          <a:p>
            <a:endParaRPr lang="es-ES" dirty="0"/>
          </a:p>
        </p:txBody>
      </p:sp>
      <p:sp>
        <p:nvSpPr>
          <p:cNvPr id="4" name="Subtítulo 2">
            <a:extLst>
              <a:ext uri="{FF2B5EF4-FFF2-40B4-BE49-F238E27FC236}">
                <a16:creationId xmlns:a16="http://schemas.microsoft.com/office/drawing/2014/main" id="{20B35AFD-04EC-AA32-BB05-42F3D7484918}"/>
              </a:ext>
            </a:extLst>
          </p:cNvPr>
          <p:cNvSpPr txBox="1">
            <a:spLocks/>
          </p:cNvSpPr>
          <p:nvPr/>
        </p:nvSpPr>
        <p:spPr>
          <a:xfrm>
            <a:off x="1503214" y="3858264"/>
            <a:ext cx="9163376" cy="1640363"/>
          </a:xfrm>
          <a:prstGeom prst="rect">
            <a:avLst/>
          </a:prstGeom>
        </p:spPr>
        <p:txBody>
          <a:bodyPr vert="horz" lIns="121882" tIns="60941" rIns="121882" bIns="60941" rtlCol="0">
            <a:normAutofit/>
          </a:bodyPr>
          <a:lstStyle>
            <a:lvl1pPr marL="0" indent="0" algn="ctr" defTabSz="685800" rtl="0" eaLnBrk="1" latinLnBrk="0" hangingPunct="1">
              <a:lnSpc>
                <a:spcPct val="90000"/>
              </a:lnSpc>
              <a:spcBef>
                <a:spcPts val="750"/>
              </a:spcBef>
              <a:buFont typeface="Arial" panose="020B0604020202020204" pitchFamily="34" charset="0"/>
              <a:buNone/>
              <a:defRPr sz="1200" b="1" i="0" kern="1200" spc="300">
                <a:solidFill>
                  <a:srgbClr val="223947"/>
                </a:solidFill>
                <a:latin typeface="Arial" panose="020B0604020202020204" pitchFamily="34" charset="0"/>
                <a:ea typeface="+mn-ea"/>
                <a:cs typeface="Arial" panose="020B0604020202020204" pitchFamily="34" charset="0"/>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s-ES" sz="1599" dirty="0"/>
          </a:p>
          <a:p>
            <a:r>
              <a:rPr lang="es-ES" sz="1599" dirty="0"/>
              <a:t>D.G. de Política Estratégica y Asuntos Internacionales</a:t>
            </a:r>
          </a:p>
        </p:txBody>
      </p:sp>
      <p:sp>
        <p:nvSpPr>
          <p:cNvPr id="6" name="Título 1">
            <a:extLst>
              <a:ext uri="{FF2B5EF4-FFF2-40B4-BE49-F238E27FC236}">
                <a16:creationId xmlns:a16="http://schemas.microsoft.com/office/drawing/2014/main" id="{2914482B-8626-3115-1892-02F68D253CD5}"/>
              </a:ext>
            </a:extLst>
          </p:cNvPr>
          <p:cNvSpPr txBox="1">
            <a:spLocks/>
          </p:cNvSpPr>
          <p:nvPr/>
        </p:nvSpPr>
        <p:spPr>
          <a:xfrm>
            <a:off x="1677811" y="1283469"/>
            <a:ext cx="9141179" cy="2387600"/>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3732" b="1" i="0" kern="1200">
                <a:solidFill>
                  <a:srgbClr val="AD2144"/>
                </a:solidFill>
                <a:latin typeface="Arial Black" panose="020B0604020202020204" pitchFamily="34" charset="0"/>
                <a:ea typeface="+mj-ea"/>
                <a:cs typeface="Arial Black" panose="020B0604020202020204" pitchFamily="34" charset="0"/>
              </a:defRPr>
            </a:lvl1pPr>
          </a:lstStyle>
          <a:p>
            <a:br>
              <a:rPr lang="es-ES" dirty="0"/>
            </a:br>
            <a:r>
              <a:rPr lang="es-ES" dirty="0"/>
              <a:t>Instrucciones sobre la plantilla del registro de proveedores</a:t>
            </a:r>
          </a:p>
          <a:p>
            <a:endParaRPr lang="es-ES" dirty="0"/>
          </a:p>
        </p:txBody>
      </p:sp>
    </p:spTree>
    <p:extLst>
      <p:ext uri="{BB962C8B-B14F-4D97-AF65-F5344CB8AC3E}">
        <p14:creationId xmlns:p14="http://schemas.microsoft.com/office/powerpoint/2010/main" val="35454362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9265F6C-431D-33A2-4C4C-FDA8F682D5B8}"/>
              </a:ext>
            </a:extLst>
          </p:cNvPr>
          <p:cNvSpPr>
            <a:spLocks noGrp="1"/>
          </p:cNvSpPr>
          <p:nvPr>
            <p:ph idx="1"/>
          </p:nvPr>
        </p:nvSpPr>
        <p:spPr>
          <a:xfrm>
            <a:off x="259080" y="179705"/>
            <a:ext cx="10515600" cy="5728036"/>
          </a:xfrm>
        </p:spPr>
        <p:txBody>
          <a:bodyPr>
            <a:normAutofit/>
          </a:bodyPr>
          <a:lstStyle/>
          <a:p>
            <a:pPr marL="0" indent="0">
              <a:buNone/>
            </a:pPr>
            <a:r>
              <a:rPr lang="es-ES" b="1" u="sng" dirty="0"/>
              <a:t>Contenido:</a:t>
            </a:r>
          </a:p>
          <a:p>
            <a:r>
              <a:rPr lang="es-ES" sz="2400" dirty="0"/>
              <a:t>Novedades de la plantilla</a:t>
            </a:r>
          </a:p>
          <a:p>
            <a:pPr marL="0" indent="0">
              <a:buNone/>
            </a:pPr>
            <a:endParaRPr lang="es-ES" sz="2400" dirty="0"/>
          </a:p>
          <a:p>
            <a:r>
              <a:rPr lang="es-ES" sz="2400" dirty="0"/>
              <a:t>Pestañas de la plantilla</a:t>
            </a:r>
          </a:p>
          <a:p>
            <a:pPr marL="0" indent="0">
              <a:buNone/>
            </a:pPr>
            <a:endParaRPr lang="es-ES" sz="2400" dirty="0"/>
          </a:p>
          <a:p>
            <a:r>
              <a:rPr lang="es-ES" sz="2400" dirty="0"/>
              <a:t>Información de ayuda</a:t>
            </a:r>
          </a:p>
          <a:p>
            <a:pPr marL="0" indent="0">
              <a:buNone/>
            </a:pPr>
            <a:endParaRPr lang="es-ES" sz="2400" dirty="0"/>
          </a:p>
          <a:p>
            <a:r>
              <a:rPr lang="es-ES" sz="2400" dirty="0"/>
              <a:t>Campos seleccionables</a:t>
            </a:r>
          </a:p>
          <a:p>
            <a:endParaRPr lang="es-ES" sz="2400" dirty="0"/>
          </a:p>
          <a:p>
            <a:r>
              <a:rPr lang="es-ES" sz="2400" dirty="0"/>
              <a:t>Observaciones</a:t>
            </a:r>
          </a:p>
          <a:p>
            <a:endParaRPr lang="es-ES" sz="2400" dirty="0"/>
          </a:p>
          <a:p>
            <a:r>
              <a:rPr lang="es-ES" sz="2400" dirty="0"/>
              <a:t>Migración de la plantilla previa</a:t>
            </a:r>
            <a:endParaRPr lang="es-ES" sz="2000" dirty="0"/>
          </a:p>
          <a:p>
            <a:endParaRPr lang="es-ES" dirty="0"/>
          </a:p>
        </p:txBody>
      </p:sp>
      <p:pic>
        <p:nvPicPr>
          <p:cNvPr id="9" name="Audio 8">
            <a:hlinkClick r:id="" action="ppaction://media"/>
            <a:extLst>
              <a:ext uri="{FF2B5EF4-FFF2-40B4-BE49-F238E27FC236}">
                <a16:creationId xmlns:a16="http://schemas.microsoft.com/office/drawing/2014/main" id="{398FA407-BEAE-54FE-32C7-55CF4DCA90BF}"/>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85341030"/>
      </p:ext>
    </p:extLst>
  </p:cSld>
  <p:clrMapOvr>
    <a:masterClrMapping/>
  </p:clrMapOvr>
  <mc:AlternateContent xmlns:mc="http://schemas.openxmlformats.org/markup-compatibility/2006" xmlns:p14="http://schemas.microsoft.com/office/powerpoint/2010/main">
    <mc:Choice Requires="p14">
      <p:transition spd="slow" p14:dur="2000" advTm="38980"/>
    </mc:Choice>
    <mc:Fallback xmlns="">
      <p:transition spd="slow" advTm="3898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9"/>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ABD2B2-81FA-B2DB-CF66-0CBA91F48297}"/>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056DF97-2821-EA25-F0EE-B8845071965D}"/>
              </a:ext>
            </a:extLst>
          </p:cNvPr>
          <p:cNvSpPr>
            <a:spLocks noGrp="1"/>
          </p:cNvSpPr>
          <p:nvPr>
            <p:ph idx="1"/>
          </p:nvPr>
        </p:nvSpPr>
        <p:spPr>
          <a:xfrm>
            <a:off x="259080" y="179705"/>
            <a:ext cx="10515600" cy="5728036"/>
          </a:xfrm>
        </p:spPr>
        <p:txBody>
          <a:bodyPr>
            <a:normAutofit/>
          </a:bodyPr>
          <a:lstStyle/>
          <a:p>
            <a:pPr marL="0" indent="0">
              <a:buNone/>
            </a:pPr>
            <a:r>
              <a:rPr lang="es-ES" b="1" u="sng" dirty="0"/>
              <a:t>Novedades de la plantilla:</a:t>
            </a:r>
          </a:p>
          <a:p>
            <a:r>
              <a:rPr lang="es-ES" sz="2400" dirty="0"/>
              <a:t>Traducción al español</a:t>
            </a:r>
          </a:p>
          <a:p>
            <a:r>
              <a:rPr lang="es-ES" sz="2400" dirty="0"/>
              <a:t>Explicaciones autocontenidas</a:t>
            </a:r>
          </a:p>
          <a:p>
            <a:r>
              <a:rPr lang="es-ES" sz="2400" dirty="0"/>
              <a:t>Campos seleccionables</a:t>
            </a:r>
          </a:p>
          <a:p>
            <a:r>
              <a:rPr lang="es-ES" sz="2400" dirty="0"/>
              <a:t>Referencias a otros campos relacionados</a:t>
            </a:r>
          </a:p>
          <a:p>
            <a:r>
              <a:rPr lang="es-ES" sz="2400" dirty="0"/>
              <a:t>Reglas de validación de campos</a:t>
            </a:r>
          </a:p>
          <a:p>
            <a:r>
              <a:rPr lang="es-ES" sz="2400" dirty="0"/>
              <a:t>Campos nuevos para generar el archivo .zip y respuestas</a:t>
            </a:r>
          </a:p>
          <a:p>
            <a:r>
              <a:rPr lang="es-ES" sz="2400" dirty="0"/>
              <a:t>Facilidad de migración de la plantilla previa</a:t>
            </a:r>
          </a:p>
          <a:p>
            <a:endParaRPr lang="es-ES" sz="2400" dirty="0"/>
          </a:p>
          <a:p>
            <a:endParaRPr lang="es-ES" sz="2400" dirty="0"/>
          </a:p>
          <a:p>
            <a:endParaRPr lang="es-ES" dirty="0"/>
          </a:p>
        </p:txBody>
      </p:sp>
      <p:pic>
        <p:nvPicPr>
          <p:cNvPr id="6" name="Audio 5">
            <a:hlinkClick r:id="" action="ppaction://media"/>
            <a:extLst>
              <a:ext uri="{FF2B5EF4-FFF2-40B4-BE49-F238E27FC236}">
                <a16:creationId xmlns:a16="http://schemas.microsoft.com/office/drawing/2014/main" id="{F1EB3625-29F7-6FCD-E33C-467176FC3245}"/>
              </a:ext>
            </a:extLst>
          </p:cNvPr>
          <p:cNvPicPr>
            <a:picLocks noChangeAspect="1"/>
          </p:cNvPicPr>
          <p:nvPr>
            <a:audioFile r:link="rId2"/>
            <p:extLst>
              <p:ext uri="{DAA4B4D4-6D71-4841-9C94-3DE7FCFB9230}">
                <p14:media xmlns:p14="http://schemas.microsoft.com/office/powerpoint/2010/main" r:embed="rId1"/>
              </p:ext>
            </p:extLst>
          </p:nvPr>
        </p:nvPicPr>
        <p:blipFill>
          <a:blip r:embed="rId5"/>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1008898685"/>
      </p:ext>
    </p:extLst>
  </p:cSld>
  <p:clrMapOvr>
    <a:masterClrMapping/>
  </p:clrMapOvr>
  <mc:AlternateContent xmlns:mc="http://schemas.openxmlformats.org/markup-compatibility/2006" xmlns:p14="http://schemas.microsoft.com/office/powerpoint/2010/main">
    <mc:Choice Requires="p14">
      <p:transition spd="slow" p14:dur="2000" advTm="73750"/>
    </mc:Choice>
    <mc:Fallback xmlns="">
      <p:transition spd="slow" advTm="7375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E87535-35AF-D2F3-463B-C074BFBD3D9A}"/>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2127F822-CE3A-B6F7-5E2B-9197285FBDF9}"/>
              </a:ext>
            </a:extLst>
          </p:cNvPr>
          <p:cNvSpPr>
            <a:spLocks noGrp="1"/>
          </p:cNvSpPr>
          <p:nvPr>
            <p:ph idx="1"/>
          </p:nvPr>
        </p:nvSpPr>
        <p:spPr>
          <a:xfrm>
            <a:off x="383067" y="0"/>
            <a:ext cx="10515600" cy="5728036"/>
          </a:xfrm>
        </p:spPr>
        <p:txBody>
          <a:bodyPr>
            <a:normAutofit/>
          </a:bodyPr>
          <a:lstStyle/>
          <a:p>
            <a:pPr marL="0" indent="0">
              <a:buNone/>
            </a:pPr>
            <a:r>
              <a:rPr lang="es-ES" b="1" u="sng" dirty="0"/>
              <a:t>Pestañas de la plantilla:</a:t>
            </a:r>
          </a:p>
          <a:p>
            <a:r>
              <a:rPr lang="es-ES" sz="2400" dirty="0" err="1"/>
              <a:t>ControlCambios</a:t>
            </a:r>
            <a:r>
              <a:rPr lang="es-ES" sz="2400" dirty="0"/>
              <a:t>, TOC, plantillas B_,  Datos EBA</a:t>
            </a:r>
          </a:p>
          <a:p>
            <a:pPr marL="0" indent="0">
              <a:buNone/>
            </a:pPr>
            <a:r>
              <a:rPr lang="es-ES" sz="2400" dirty="0"/>
              <a:t>		Sólo se deben rellenar las pestañas </a:t>
            </a:r>
            <a:r>
              <a:rPr lang="es-ES" sz="2400" dirty="0" err="1"/>
              <a:t>B_xx.xx</a:t>
            </a:r>
            <a:r>
              <a:rPr lang="es-ES" sz="2400" dirty="0"/>
              <a:t> </a:t>
            </a:r>
          </a:p>
          <a:p>
            <a:r>
              <a:rPr lang="es-ES" sz="2400" dirty="0"/>
              <a:t>TOC: con dependencias para rellenar en orden</a:t>
            </a:r>
          </a:p>
          <a:p>
            <a:endParaRPr lang="es-ES" sz="2400" dirty="0"/>
          </a:p>
          <a:p>
            <a:endParaRPr lang="es-ES" sz="2400" dirty="0"/>
          </a:p>
          <a:p>
            <a:endParaRPr lang="es-ES" dirty="0"/>
          </a:p>
        </p:txBody>
      </p:sp>
      <p:pic>
        <p:nvPicPr>
          <p:cNvPr id="4" name="Imagen 3">
            <a:extLst>
              <a:ext uri="{FF2B5EF4-FFF2-40B4-BE49-F238E27FC236}">
                <a16:creationId xmlns:a16="http://schemas.microsoft.com/office/drawing/2014/main" id="{AB1FCB2B-64F7-25E4-94A8-19F63775AA95}"/>
              </a:ext>
            </a:extLst>
          </p:cNvPr>
          <p:cNvPicPr>
            <a:picLocks noChangeAspect="1"/>
          </p:cNvPicPr>
          <p:nvPr/>
        </p:nvPicPr>
        <p:blipFill>
          <a:blip r:embed="rId5"/>
          <a:stretch>
            <a:fillRect/>
          </a:stretch>
        </p:blipFill>
        <p:spPr>
          <a:xfrm>
            <a:off x="0" y="1847962"/>
            <a:ext cx="12192000" cy="3162075"/>
          </a:xfrm>
          <a:prstGeom prst="rect">
            <a:avLst/>
          </a:prstGeom>
        </p:spPr>
      </p:pic>
      <p:sp>
        <p:nvSpPr>
          <p:cNvPr id="6" name="CuadroTexto 5">
            <a:extLst>
              <a:ext uri="{FF2B5EF4-FFF2-40B4-BE49-F238E27FC236}">
                <a16:creationId xmlns:a16="http://schemas.microsoft.com/office/drawing/2014/main" id="{647F8D78-9A60-9541-E84B-3A7275BCEB17}"/>
              </a:ext>
            </a:extLst>
          </p:cNvPr>
          <p:cNvSpPr txBox="1"/>
          <p:nvPr/>
        </p:nvSpPr>
        <p:spPr>
          <a:xfrm>
            <a:off x="1158499" y="5191530"/>
            <a:ext cx="6098582" cy="1200329"/>
          </a:xfrm>
          <a:prstGeom prst="rect">
            <a:avLst/>
          </a:prstGeom>
          <a:noFill/>
        </p:spPr>
        <p:txBody>
          <a:bodyPr wrap="square">
            <a:spAutoFit/>
          </a:bodyPr>
          <a:lstStyle/>
          <a:p>
            <a:pPr marL="457200" indent="-457200">
              <a:buFont typeface="+mj-lt"/>
              <a:buAutoNum type="arabicPeriod"/>
            </a:pPr>
            <a:r>
              <a:rPr lang="es-ES" sz="1800" dirty="0"/>
              <a:t>B_01.02, B_01.03, B_02.01, B_05.01</a:t>
            </a:r>
          </a:p>
          <a:p>
            <a:pPr marL="457200" indent="-457200">
              <a:buFont typeface="+mj-lt"/>
              <a:buAutoNum type="arabicPeriod"/>
            </a:pPr>
            <a:r>
              <a:rPr lang="es-ES" sz="1800" dirty="0"/>
              <a:t>B_02.03, B_03.1, B_03.02, B_03.03, B_04.01, B_05.02, B.06.01, B_07.01</a:t>
            </a:r>
          </a:p>
          <a:p>
            <a:pPr marL="457200" indent="-457200">
              <a:buFont typeface="+mj-lt"/>
              <a:buAutoNum type="arabicPeriod"/>
            </a:pPr>
            <a:r>
              <a:rPr lang="es-ES" sz="1800" dirty="0"/>
              <a:t>B_02.02</a:t>
            </a:r>
          </a:p>
        </p:txBody>
      </p:sp>
      <p:pic>
        <p:nvPicPr>
          <p:cNvPr id="16" name="Audio 15">
            <a:hlinkClick r:id="" action="ppaction://media"/>
            <a:extLst>
              <a:ext uri="{FF2B5EF4-FFF2-40B4-BE49-F238E27FC236}">
                <a16:creationId xmlns:a16="http://schemas.microsoft.com/office/drawing/2014/main" id="{32A833D2-BC0F-0CE3-1D5B-5D46A45D7A96}"/>
              </a:ext>
            </a:extLst>
          </p:cNvPr>
          <p:cNvPicPr>
            <a:picLocks noChangeAspect="1"/>
          </p:cNvPicPr>
          <p:nvPr>
            <a:audioFile r:link="rId2"/>
            <p:extLst>
              <p:ext uri="{DAA4B4D4-6D71-4841-9C94-3DE7FCFB9230}">
                <p14:media xmlns:p14="http://schemas.microsoft.com/office/powerpoint/2010/main" r:embed="rId1"/>
              </p:ext>
            </p:extLst>
          </p:nvPr>
        </p:nvPicPr>
        <p:blipFill>
          <a:blip r:embed="rId6"/>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736506388"/>
      </p:ext>
    </p:extLst>
  </p:cSld>
  <p:clrMapOvr>
    <a:masterClrMapping/>
  </p:clrMapOvr>
  <mc:AlternateContent xmlns:mc="http://schemas.openxmlformats.org/markup-compatibility/2006" xmlns:p14="http://schemas.microsoft.com/office/powerpoint/2010/main">
    <mc:Choice Requires="p14">
      <p:transition spd="slow" p14:dur="2000" advTm="103702"/>
    </mc:Choice>
    <mc:Fallback xmlns="">
      <p:transition spd="slow" advTm="10370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6"/>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95ACA4-4931-FABC-8A7A-5C2D43F29C59}"/>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9AC7365E-6115-E0A2-2865-1CBB3FF7AB7F}"/>
              </a:ext>
            </a:extLst>
          </p:cNvPr>
          <p:cNvSpPr>
            <a:spLocks noGrp="1"/>
          </p:cNvSpPr>
          <p:nvPr>
            <p:ph idx="1"/>
          </p:nvPr>
        </p:nvSpPr>
        <p:spPr>
          <a:xfrm>
            <a:off x="383066" y="0"/>
            <a:ext cx="11808933" cy="5728036"/>
          </a:xfrm>
        </p:spPr>
        <p:txBody>
          <a:bodyPr>
            <a:normAutofit/>
          </a:bodyPr>
          <a:lstStyle/>
          <a:p>
            <a:pPr marL="0" indent="0">
              <a:buNone/>
            </a:pPr>
            <a:r>
              <a:rPr lang="es-ES" b="1" u="sng" dirty="0"/>
              <a:t>Información de ayuda :</a:t>
            </a:r>
          </a:p>
          <a:p>
            <a:r>
              <a:rPr lang="es-ES" sz="2400" dirty="0"/>
              <a:t>Fila con la descripción de los campos: (tipo, obligatoriedad y descripción)</a:t>
            </a:r>
          </a:p>
          <a:p>
            <a:endParaRPr lang="es-ES" sz="2400" dirty="0"/>
          </a:p>
          <a:p>
            <a:endParaRPr lang="es-ES" sz="2400" dirty="0"/>
          </a:p>
          <a:p>
            <a:endParaRPr lang="es-ES" sz="2400" dirty="0"/>
          </a:p>
          <a:p>
            <a:r>
              <a:rPr lang="es-ES" sz="2400" dirty="0"/>
              <a:t>En la segunda fila se incluye información más técnica: (amarillo si clave primaria)</a:t>
            </a:r>
          </a:p>
          <a:p>
            <a:endParaRPr lang="es-ES" sz="2400" dirty="0"/>
          </a:p>
          <a:p>
            <a:endParaRPr lang="es-ES" sz="2400" dirty="0"/>
          </a:p>
          <a:p>
            <a:endParaRPr lang="es-ES" sz="2400" dirty="0"/>
          </a:p>
          <a:p>
            <a:endParaRPr lang="es-ES" sz="2400" dirty="0"/>
          </a:p>
          <a:p>
            <a:endParaRPr lang="es-ES" sz="2400" dirty="0"/>
          </a:p>
          <a:p>
            <a:r>
              <a:rPr lang="es-ES" sz="2400" dirty="0"/>
              <a:t>En la pestaña B_01.01 dos campos nuevos:</a:t>
            </a:r>
          </a:p>
          <a:p>
            <a:endParaRPr lang="es-ES" sz="2400" dirty="0"/>
          </a:p>
          <a:p>
            <a:endParaRPr lang="es-ES" sz="2400" dirty="0"/>
          </a:p>
          <a:p>
            <a:endParaRPr lang="es-ES" dirty="0"/>
          </a:p>
        </p:txBody>
      </p:sp>
      <p:pic>
        <p:nvPicPr>
          <p:cNvPr id="5" name="Imagen 4">
            <a:extLst>
              <a:ext uri="{FF2B5EF4-FFF2-40B4-BE49-F238E27FC236}">
                <a16:creationId xmlns:a16="http://schemas.microsoft.com/office/drawing/2014/main" id="{5C165D98-5CD5-6DB1-B72D-757597572036}"/>
              </a:ext>
            </a:extLst>
          </p:cNvPr>
          <p:cNvPicPr>
            <a:picLocks noChangeAspect="1"/>
          </p:cNvPicPr>
          <p:nvPr/>
        </p:nvPicPr>
        <p:blipFill>
          <a:blip r:embed="rId5"/>
          <a:stretch>
            <a:fillRect/>
          </a:stretch>
        </p:blipFill>
        <p:spPr>
          <a:xfrm>
            <a:off x="257399" y="2909887"/>
            <a:ext cx="5000625" cy="1038225"/>
          </a:xfrm>
          <a:prstGeom prst="rect">
            <a:avLst/>
          </a:prstGeom>
        </p:spPr>
      </p:pic>
      <p:pic>
        <p:nvPicPr>
          <p:cNvPr id="10" name="Imagen 9">
            <a:extLst>
              <a:ext uri="{FF2B5EF4-FFF2-40B4-BE49-F238E27FC236}">
                <a16:creationId xmlns:a16="http://schemas.microsoft.com/office/drawing/2014/main" id="{1146421A-2BAE-007E-BB7C-062F2879523F}"/>
              </a:ext>
            </a:extLst>
          </p:cNvPr>
          <p:cNvPicPr>
            <a:picLocks noChangeAspect="1"/>
          </p:cNvPicPr>
          <p:nvPr/>
        </p:nvPicPr>
        <p:blipFill>
          <a:blip r:embed="rId6"/>
          <a:stretch>
            <a:fillRect/>
          </a:stretch>
        </p:blipFill>
        <p:spPr>
          <a:xfrm>
            <a:off x="100012" y="1031991"/>
            <a:ext cx="11991975" cy="1285875"/>
          </a:xfrm>
          <a:prstGeom prst="rect">
            <a:avLst/>
          </a:prstGeom>
        </p:spPr>
      </p:pic>
      <p:pic>
        <p:nvPicPr>
          <p:cNvPr id="12" name="Imagen 11">
            <a:extLst>
              <a:ext uri="{FF2B5EF4-FFF2-40B4-BE49-F238E27FC236}">
                <a16:creationId xmlns:a16="http://schemas.microsoft.com/office/drawing/2014/main" id="{4CD262D3-48AD-5804-5329-C8DE19134ECF}"/>
              </a:ext>
            </a:extLst>
          </p:cNvPr>
          <p:cNvPicPr>
            <a:picLocks noChangeAspect="1"/>
          </p:cNvPicPr>
          <p:nvPr/>
        </p:nvPicPr>
        <p:blipFill>
          <a:blip r:embed="rId7"/>
          <a:stretch>
            <a:fillRect/>
          </a:stretch>
        </p:blipFill>
        <p:spPr>
          <a:xfrm>
            <a:off x="5427234" y="2965904"/>
            <a:ext cx="4486275" cy="1819275"/>
          </a:xfrm>
          <a:prstGeom prst="rect">
            <a:avLst/>
          </a:prstGeom>
        </p:spPr>
      </p:pic>
      <p:pic>
        <p:nvPicPr>
          <p:cNvPr id="14" name="Imagen 13">
            <a:extLst>
              <a:ext uri="{FF2B5EF4-FFF2-40B4-BE49-F238E27FC236}">
                <a16:creationId xmlns:a16="http://schemas.microsoft.com/office/drawing/2014/main" id="{69FFBF5E-3FA5-8BB9-8EFD-4CBD248A84BA}"/>
              </a:ext>
            </a:extLst>
          </p:cNvPr>
          <p:cNvPicPr>
            <a:picLocks noChangeAspect="1"/>
          </p:cNvPicPr>
          <p:nvPr/>
        </p:nvPicPr>
        <p:blipFill>
          <a:blip r:embed="rId8"/>
          <a:stretch>
            <a:fillRect/>
          </a:stretch>
        </p:blipFill>
        <p:spPr>
          <a:xfrm>
            <a:off x="1293333" y="5417849"/>
            <a:ext cx="5095875" cy="1019175"/>
          </a:xfrm>
          <a:prstGeom prst="rect">
            <a:avLst/>
          </a:prstGeom>
        </p:spPr>
      </p:pic>
      <p:pic>
        <p:nvPicPr>
          <p:cNvPr id="7" name="Audio 6">
            <a:hlinkClick r:id="" action="ppaction://media"/>
            <a:extLst>
              <a:ext uri="{FF2B5EF4-FFF2-40B4-BE49-F238E27FC236}">
                <a16:creationId xmlns:a16="http://schemas.microsoft.com/office/drawing/2014/main" id="{1A87C0D6-01A3-8535-7DF2-F057B4D0E85C}"/>
              </a:ext>
            </a:extLst>
          </p:cNvPr>
          <p:cNvPicPr>
            <a:picLocks noChangeAspect="1"/>
          </p:cNvPicPr>
          <p:nvPr>
            <a:audioFile r:link="rId2"/>
            <p:extLst>
              <p:ext uri="{DAA4B4D4-6D71-4841-9C94-3DE7FCFB9230}">
                <p14:media xmlns:p14="http://schemas.microsoft.com/office/powerpoint/2010/main" r:embed="rId1"/>
              </p:ext>
            </p:extLst>
          </p:nvPr>
        </p:nvPicPr>
        <p:blipFill>
          <a:blip r:embed="rId9"/>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820801775"/>
      </p:ext>
    </p:extLst>
  </p:cSld>
  <p:clrMapOvr>
    <a:masterClrMapping/>
  </p:clrMapOvr>
  <mc:AlternateContent xmlns:mc="http://schemas.openxmlformats.org/markup-compatibility/2006" xmlns:p14="http://schemas.microsoft.com/office/powerpoint/2010/main">
    <mc:Choice Requires="p14">
      <p:transition spd="slow" p14:dur="2000" advTm="65497"/>
    </mc:Choice>
    <mc:Fallback xmlns="">
      <p:transition spd="slow" advTm="6549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8270AB-630B-54E4-3CBA-B96C12A52DD7}"/>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82992C33-B45B-D497-EA56-EF45F823996D}"/>
              </a:ext>
            </a:extLst>
          </p:cNvPr>
          <p:cNvSpPr>
            <a:spLocks noGrp="1"/>
          </p:cNvSpPr>
          <p:nvPr>
            <p:ph idx="1"/>
          </p:nvPr>
        </p:nvSpPr>
        <p:spPr>
          <a:xfrm>
            <a:off x="383067" y="0"/>
            <a:ext cx="10515600" cy="5728036"/>
          </a:xfrm>
        </p:spPr>
        <p:txBody>
          <a:bodyPr>
            <a:normAutofit/>
          </a:bodyPr>
          <a:lstStyle/>
          <a:p>
            <a:pPr marL="0" indent="0">
              <a:buNone/>
            </a:pPr>
            <a:r>
              <a:rPr lang="es-ES" b="1" u="sng" dirty="0"/>
              <a:t>Campos seleccionables:</a:t>
            </a:r>
          </a:p>
          <a:p>
            <a:r>
              <a:rPr lang="es-ES" sz="2400" dirty="0"/>
              <a:t>Códigos de la EBA:</a:t>
            </a:r>
          </a:p>
          <a:p>
            <a:endParaRPr lang="es-ES" sz="2400" dirty="0"/>
          </a:p>
          <a:p>
            <a:endParaRPr lang="es-ES" sz="2400" dirty="0"/>
          </a:p>
          <a:p>
            <a:endParaRPr lang="es-ES" sz="2400" dirty="0"/>
          </a:p>
          <a:p>
            <a:endParaRPr lang="es-ES" sz="2400" dirty="0"/>
          </a:p>
          <a:p>
            <a:endParaRPr lang="es-ES" sz="2400" dirty="0"/>
          </a:p>
          <a:p>
            <a:r>
              <a:rPr lang="es-ES" sz="2400" dirty="0"/>
              <a:t>Claves ajenas (referencias a otros campos del registro):</a:t>
            </a:r>
          </a:p>
          <a:p>
            <a:endParaRPr lang="es-ES" sz="2400" dirty="0"/>
          </a:p>
          <a:p>
            <a:endParaRPr lang="es-ES" sz="2400" dirty="0"/>
          </a:p>
          <a:p>
            <a:endParaRPr lang="es-ES" sz="2400" dirty="0"/>
          </a:p>
          <a:p>
            <a:endParaRPr lang="es-ES" sz="2400" dirty="0"/>
          </a:p>
          <a:p>
            <a:endParaRPr lang="es-ES" sz="2400" dirty="0"/>
          </a:p>
          <a:p>
            <a:endParaRPr lang="es-ES" sz="2400" dirty="0"/>
          </a:p>
          <a:p>
            <a:endParaRPr lang="es-ES" sz="2400" dirty="0"/>
          </a:p>
          <a:p>
            <a:endParaRPr lang="es-ES" dirty="0"/>
          </a:p>
        </p:txBody>
      </p:sp>
      <p:pic>
        <p:nvPicPr>
          <p:cNvPr id="12" name="Imagen 11">
            <a:extLst>
              <a:ext uri="{FF2B5EF4-FFF2-40B4-BE49-F238E27FC236}">
                <a16:creationId xmlns:a16="http://schemas.microsoft.com/office/drawing/2014/main" id="{81894D1B-FE24-D47E-803E-84069772619B}"/>
              </a:ext>
            </a:extLst>
          </p:cNvPr>
          <p:cNvPicPr>
            <a:picLocks noChangeAspect="1"/>
          </p:cNvPicPr>
          <p:nvPr/>
        </p:nvPicPr>
        <p:blipFill>
          <a:blip r:embed="rId5"/>
          <a:stretch>
            <a:fillRect/>
          </a:stretch>
        </p:blipFill>
        <p:spPr>
          <a:xfrm>
            <a:off x="1936977" y="1044743"/>
            <a:ext cx="4486275" cy="1819275"/>
          </a:xfrm>
          <a:prstGeom prst="rect">
            <a:avLst/>
          </a:prstGeom>
        </p:spPr>
      </p:pic>
      <p:pic>
        <p:nvPicPr>
          <p:cNvPr id="4" name="Imagen 3">
            <a:extLst>
              <a:ext uri="{FF2B5EF4-FFF2-40B4-BE49-F238E27FC236}">
                <a16:creationId xmlns:a16="http://schemas.microsoft.com/office/drawing/2014/main" id="{4FFBD218-CEC0-E0C1-AAA7-47EFE689BDAA}"/>
              </a:ext>
            </a:extLst>
          </p:cNvPr>
          <p:cNvPicPr>
            <a:picLocks noChangeAspect="1"/>
          </p:cNvPicPr>
          <p:nvPr/>
        </p:nvPicPr>
        <p:blipFill>
          <a:blip r:embed="rId6"/>
          <a:stretch>
            <a:fillRect/>
          </a:stretch>
        </p:blipFill>
        <p:spPr>
          <a:xfrm>
            <a:off x="2360839" y="3787775"/>
            <a:ext cx="1819275" cy="1314450"/>
          </a:xfrm>
          <a:prstGeom prst="rect">
            <a:avLst/>
          </a:prstGeom>
        </p:spPr>
      </p:pic>
      <p:pic>
        <p:nvPicPr>
          <p:cNvPr id="7" name="Audio 6">
            <a:hlinkClick r:id="" action="ppaction://media"/>
            <a:extLst>
              <a:ext uri="{FF2B5EF4-FFF2-40B4-BE49-F238E27FC236}">
                <a16:creationId xmlns:a16="http://schemas.microsoft.com/office/drawing/2014/main" id="{36FF57E2-78B5-BC93-70E5-5A0F9FEB495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412759584"/>
      </p:ext>
    </p:extLst>
  </p:cSld>
  <p:clrMapOvr>
    <a:masterClrMapping/>
  </p:clrMapOvr>
  <mc:AlternateContent xmlns:mc="http://schemas.openxmlformats.org/markup-compatibility/2006" xmlns:p14="http://schemas.microsoft.com/office/powerpoint/2010/main">
    <mc:Choice Requires="p14">
      <p:transition spd="slow" p14:dur="2000" advTm="54828"/>
    </mc:Choice>
    <mc:Fallback xmlns="">
      <p:transition spd="slow" advTm="54828"/>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0F888D-0A4A-AC73-3C32-AF89660A368F}"/>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A93F14E3-B08D-EFEF-12A0-DAA689A8FB08}"/>
              </a:ext>
            </a:extLst>
          </p:cNvPr>
          <p:cNvSpPr>
            <a:spLocks noGrp="1"/>
          </p:cNvSpPr>
          <p:nvPr>
            <p:ph idx="1"/>
          </p:nvPr>
        </p:nvSpPr>
        <p:spPr>
          <a:xfrm>
            <a:off x="383067" y="0"/>
            <a:ext cx="11634762" cy="6647542"/>
          </a:xfrm>
        </p:spPr>
        <p:txBody>
          <a:bodyPr>
            <a:normAutofit/>
          </a:bodyPr>
          <a:lstStyle/>
          <a:p>
            <a:pPr marL="0" indent="0">
              <a:buNone/>
            </a:pPr>
            <a:r>
              <a:rPr lang="es-ES" b="1" u="sng" dirty="0"/>
              <a:t>Observaciones:</a:t>
            </a:r>
          </a:p>
          <a:p>
            <a:r>
              <a:rPr lang="es-ES" sz="2400" dirty="0"/>
              <a:t>No hay que poner los campos entre comillas (era un requisito previo de los archivos </a:t>
            </a:r>
            <a:r>
              <a:rPr lang="es-ES" sz="2400" dirty="0" err="1"/>
              <a:t>csv</a:t>
            </a:r>
            <a:r>
              <a:rPr lang="es-ES" sz="2400" dirty="0"/>
              <a:t> no de la plantilla Excel)</a:t>
            </a:r>
          </a:p>
          <a:p>
            <a:r>
              <a:rPr lang="es-ES" sz="2400" dirty="0"/>
              <a:t>No </a:t>
            </a:r>
            <a:r>
              <a:rPr lang="es-ES" sz="2400"/>
              <a:t>introducir saltos </a:t>
            </a:r>
            <a:r>
              <a:rPr lang="es-ES" sz="2400" dirty="0"/>
              <a:t>de línea en los campos alfanuméricos</a:t>
            </a:r>
          </a:p>
          <a:p>
            <a:r>
              <a:rPr lang="es-ES" sz="2400" dirty="0"/>
              <a:t>No dejar filas vacías entre registros</a:t>
            </a:r>
          </a:p>
          <a:p>
            <a:r>
              <a:rPr lang="es-ES" sz="2400" dirty="0"/>
              <a:t>Al copiar/pegar datos no se aplican las validaciones de los datos</a:t>
            </a:r>
          </a:p>
          <a:p>
            <a:r>
              <a:rPr lang="es-ES" sz="2400" dirty="0"/>
              <a:t>Si le cuesta ver un campo de ayuda, siempre puede seleccionar, con el botón derecho: “Mostrar/ocultar nota”:</a:t>
            </a:r>
          </a:p>
          <a:p>
            <a:endParaRPr lang="es-ES" sz="2400" dirty="0"/>
          </a:p>
          <a:p>
            <a:endParaRPr lang="es-ES" sz="2400" dirty="0"/>
          </a:p>
          <a:p>
            <a:endParaRPr lang="es-ES" sz="2400" dirty="0"/>
          </a:p>
          <a:p>
            <a:endParaRPr lang="es-ES" sz="2400" dirty="0"/>
          </a:p>
          <a:p>
            <a:endParaRPr lang="es-ES" sz="2400" dirty="0"/>
          </a:p>
          <a:p>
            <a:r>
              <a:rPr lang="es-ES" sz="2400" u="sng" dirty="0"/>
              <a:t>Nota de seguridad: </a:t>
            </a:r>
            <a:r>
              <a:rPr lang="es-ES" sz="2400" dirty="0"/>
              <a:t>La plantilla de la CNMV no contiene macros. Descargue siempre el material desde la web de la CNMV: </a:t>
            </a:r>
            <a:r>
              <a:rPr lang="es-ES" sz="2400" dirty="0">
                <a:hlinkClick r:id="rId5"/>
              </a:rPr>
              <a:t>https://www.cnmv.es/Portal/Ciberseguridad</a:t>
            </a:r>
            <a:r>
              <a:rPr lang="es-ES" sz="2400" dirty="0"/>
              <a:t> </a:t>
            </a:r>
          </a:p>
          <a:p>
            <a:endParaRPr lang="es-ES" sz="2400" dirty="0"/>
          </a:p>
          <a:p>
            <a:endParaRPr lang="es-ES" sz="2400" dirty="0"/>
          </a:p>
          <a:p>
            <a:endParaRPr lang="es-ES" sz="2400" dirty="0"/>
          </a:p>
          <a:p>
            <a:endParaRPr lang="es-ES" sz="2400" dirty="0"/>
          </a:p>
          <a:p>
            <a:endParaRPr lang="es-ES" sz="2400" dirty="0"/>
          </a:p>
          <a:p>
            <a:endParaRPr lang="es-ES" dirty="0"/>
          </a:p>
        </p:txBody>
      </p:sp>
      <p:pic>
        <p:nvPicPr>
          <p:cNvPr id="16" name="Imagen 15">
            <a:extLst>
              <a:ext uri="{FF2B5EF4-FFF2-40B4-BE49-F238E27FC236}">
                <a16:creationId xmlns:a16="http://schemas.microsoft.com/office/drawing/2014/main" id="{8E6F93C7-4E2E-6296-B214-B2846C5020F7}"/>
              </a:ext>
            </a:extLst>
          </p:cNvPr>
          <p:cNvPicPr>
            <a:picLocks noChangeAspect="1"/>
          </p:cNvPicPr>
          <p:nvPr/>
        </p:nvPicPr>
        <p:blipFill>
          <a:blip r:embed="rId6"/>
          <a:stretch>
            <a:fillRect/>
          </a:stretch>
        </p:blipFill>
        <p:spPr>
          <a:xfrm>
            <a:off x="5287055" y="3059339"/>
            <a:ext cx="2314575" cy="971550"/>
          </a:xfrm>
          <a:prstGeom prst="rect">
            <a:avLst/>
          </a:prstGeom>
        </p:spPr>
      </p:pic>
      <p:pic>
        <p:nvPicPr>
          <p:cNvPr id="6" name="Audio 5">
            <a:hlinkClick r:id="" action="ppaction://media"/>
            <a:extLst>
              <a:ext uri="{FF2B5EF4-FFF2-40B4-BE49-F238E27FC236}">
                <a16:creationId xmlns:a16="http://schemas.microsoft.com/office/drawing/2014/main" id="{BD51783A-28B4-1B16-1978-6CD58D1FC6CB}"/>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705604747"/>
      </p:ext>
    </p:extLst>
  </p:cSld>
  <p:clrMapOvr>
    <a:masterClrMapping/>
  </p:clrMapOvr>
  <mc:AlternateContent xmlns:mc="http://schemas.openxmlformats.org/markup-compatibility/2006" xmlns:p14="http://schemas.microsoft.com/office/powerpoint/2010/main">
    <mc:Choice Requires="p14">
      <p:transition spd="slow" p14:dur="2000" advTm="98247"/>
    </mc:Choice>
    <mc:Fallback xmlns="">
      <p:transition spd="slow" advTm="982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CEBCDD-4414-2A43-EA22-2F5C8947BC41}"/>
            </a:ext>
          </a:extLst>
        </p:cNvPr>
        <p:cNvGrpSpPr/>
        <p:nvPr/>
      </p:nvGrpSpPr>
      <p:grpSpPr>
        <a:xfrm>
          <a:off x="0" y="0"/>
          <a:ext cx="0" cy="0"/>
          <a:chOff x="0" y="0"/>
          <a:chExt cx="0" cy="0"/>
        </a:xfrm>
      </p:grpSpPr>
      <p:sp>
        <p:nvSpPr>
          <p:cNvPr id="3" name="Marcador de contenido 2">
            <a:extLst>
              <a:ext uri="{FF2B5EF4-FFF2-40B4-BE49-F238E27FC236}">
                <a16:creationId xmlns:a16="http://schemas.microsoft.com/office/drawing/2014/main" id="{7A8BBFB7-3A84-F37E-707E-38A515CA5108}"/>
              </a:ext>
            </a:extLst>
          </p:cNvPr>
          <p:cNvSpPr>
            <a:spLocks noGrp="1"/>
          </p:cNvSpPr>
          <p:nvPr>
            <p:ph idx="1"/>
          </p:nvPr>
        </p:nvSpPr>
        <p:spPr>
          <a:xfrm>
            <a:off x="383067" y="0"/>
            <a:ext cx="11634762" cy="6647542"/>
          </a:xfrm>
        </p:spPr>
        <p:txBody>
          <a:bodyPr>
            <a:normAutofit lnSpcReduction="10000"/>
          </a:bodyPr>
          <a:lstStyle/>
          <a:p>
            <a:pPr marL="0" indent="0">
              <a:buNone/>
            </a:pPr>
            <a:r>
              <a:rPr lang="es-ES" b="1" u="sng" dirty="0"/>
              <a:t>Migración de la plantilla previa:</a:t>
            </a:r>
          </a:p>
          <a:p>
            <a:r>
              <a:rPr lang="es-ES" sz="2400" dirty="0"/>
              <a:t>Se ha respetado la estructura para poder copiar/pegar la parte del Excel con los datos</a:t>
            </a:r>
          </a:p>
          <a:p>
            <a:endParaRPr lang="es-ES" sz="2400" dirty="0"/>
          </a:p>
          <a:p>
            <a:r>
              <a:rPr lang="es-ES" sz="2400" dirty="0"/>
              <a:t>No copiar las columnas “link”</a:t>
            </a:r>
          </a:p>
          <a:p>
            <a:endParaRPr lang="es-ES" sz="2400" dirty="0"/>
          </a:p>
          <a:p>
            <a:r>
              <a:rPr lang="es-ES" sz="2400" dirty="0"/>
              <a:t> No copiar filas/columnas vacías para que no genere separadores de comas vacíos</a:t>
            </a:r>
          </a:p>
          <a:p>
            <a:endParaRPr lang="es-ES" sz="2400" dirty="0"/>
          </a:p>
          <a:p>
            <a:r>
              <a:rPr lang="es-ES" sz="2400" dirty="0"/>
              <a:t>Copiar las celdas y Pegar sin formato (solo valores).</a:t>
            </a:r>
          </a:p>
          <a:p>
            <a:endParaRPr lang="es-ES" sz="2400" dirty="0"/>
          </a:p>
          <a:p>
            <a:r>
              <a:rPr lang="es-ES" sz="2400" dirty="0"/>
              <a:t>No usar separadores de miles en los números.</a:t>
            </a:r>
          </a:p>
          <a:p>
            <a:endParaRPr lang="es-ES" sz="2400" dirty="0"/>
          </a:p>
          <a:p>
            <a:r>
              <a:rPr lang="es-ES" sz="2400" dirty="0"/>
              <a:t>Se pueden arrastrar errores de la plantilla anterior</a:t>
            </a:r>
          </a:p>
          <a:p>
            <a:endParaRPr lang="es-ES" sz="2400" dirty="0"/>
          </a:p>
          <a:p>
            <a:r>
              <a:rPr lang="es-ES" sz="2400" dirty="0"/>
              <a:t>No hace falta seguir el orden de dependencias, puesto que no hay validación de datos</a:t>
            </a:r>
          </a:p>
          <a:p>
            <a:endParaRPr lang="es-ES" sz="2400" dirty="0"/>
          </a:p>
          <a:p>
            <a:endParaRPr lang="es-ES" sz="2400" dirty="0"/>
          </a:p>
          <a:p>
            <a:endParaRPr lang="es-ES" sz="2400" dirty="0"/>
          </a:p>
          <a:p>
            <a:endParaRPr lang="es-ES" sz="2400" dirty="0"/>
          </a:p>
          <a:p>
            <a:endParaRPr lang="es-ES" sz="2400" dirty="0"/>
          </a:p>
          <a:p>
            <a:endParaRPr lang="es-ES" dirty="0"/>
          </a:p>
        </p:txBody>
      </p:sp>
      <p:pic>
        <p:nvPicPr>
          <p:cNvPr id="4" name="Imagen 3">
            <a:extLst>
              <a:ext uri="{FF2B5EF4-FFF2-40B4-BE49-F238E27FC236}">
                <a16:creationId xmlns:a16="http://schemas.microsoft.com/office/drawing/2014/main" id="{49BE66E8-5455-0188-C12A-BDF61EBA482A}"/>
              </a:ext>
            </a:extLst>
          </p:cNvPr>
          <p:cNvPicPr>
            <a:picLocks noChangeAspect="1"/>
          </p:cNvPicPr>
          <p:nvPr/>
        </p:nvPicPr>
        <p:blipFill>
          <a:blip r:embed="rId5"/>
          <a:stretch>
            <a:fillRect/>
          </a:stretch>
        </p:blipFill>
        <p:spPr>
          <a:xfrm>
            <a:off x="8136163" y="2699657"/>
            <a:ext cx="2401207" cy="2486025"/>
          </a:xfrm>
          <a:prstGeom prst="rect">
            <a:avLst/>
          </a:prstGeom>
        </p:spPr>
      </p:pic>
      <p:pic>
        <p:nvPicPr>
          <p:cNvPr id="6" name="Imagen 5">
            <a:extLst>
              <a:ext uri="{FF2B5EF4-FFF2-40B4-BE49-F238E27FC236}">
                <a16:creationId xmlns:a16="http://schemas.microsoft.com/office/drawing/2014/main" id="{B3B68F73-9BBF-C4DA-DDEB-46AAC4C3DB24}"/>
              </a:ext>
            </a:extLst>
          </p:cNvPr>
          <p:cNvPicPr>
            <a:picLocks noChangeAspect="1"/>
          </p:cNvPicPr>
          <p:nvPr/>
        </p:nvPicPr>
        <p:blipFill>
          <a:blip r:embed="rId6"/>
          <a:stretch>
            <a:fillRect/>
          </a:stretch>
        </p:blipFill>
        <p:spPr>
          <a:xfrm>
            <a:off x="5117873" y="893082"/>
            <a:ext cx="1724025" cy="1123950"/>
          </a:xfrm>
          <a:prstGeom prst="rect">
            <a:avLst/>
          </a:prstGeom>
        </p:spPr>
      </p:pic>
      <p:pic>
        <p:nvPicPr>
          <p:cNvPr id="25" name="Audio 24">
            <a:hlinkClick r:id="" action="ppaction://media"/>
            <a:extLst>
              <a:ext uri="{FF2B5EF4-FFF2-40B4-BE49-F238E27FC236}">
                <a16:creationId xmlns:a16="http://schemas.microsoft.com/office/drawing/2014/main" id="{5D692165-8F32-27A2-5A4F-AFDB2CD07576}"/>
              </a:ext>
            </a:extLst>
          </p:cNvPr>
          <p:cNvPicPr>
            <a:picLocks noChangeAspect="1"/>
          </p:cNvPicPr>
          <p:nvPr>
            <a:audioFile r:link="rId2"/>
            <p:extLst>
              <p:ext uri="{DAA4B4D4-6D71-4841-9C94-3DE7FCFB9230}">
                <p14:media xmlns:p14="http://schemas.microsoft.com/office/powerpoint/2010/main" r:embed="rId1"/>
              </p:ext>
            </p:extLst>
          </p:nvPr>
        </p:nvPicPr>
        <p:blipFill>
          <a:blip r:embed="rId7"/>
          <a:srcRect l="-203125" t="-203125" r="-203125" b="-203125"/>
          <a:stretch>
            <a:fillRect/>
          </a:stretch>
        </p:blipFill>
        <p:spPr>
          <a:xfrm>
            <a:off x="10052304" y="4718304"/>
            <a:ext cx="2057400" cy="2057400"/>
          </a:xfrm>
          <a:prstGeom prst="ellipse">
            <a:avLst/>
          </a:prstGeom>
        </p:spPr>
      </p:pic>
    </p:spTree>
    <p:extLst>
      <p:ext uri="{BB962C8B-B14F-4D97-AF65-F5344CB8AC3E}">
        <p14:creationId xmlns:p14="http://schemas.microsoft.com/office/powerpoint/2010/main" val="3686912112"/>
      </p:ext>
    </p:extLst>
  </p:cSld>
  <p:clrMapOvr>
    <a:masterClrMapping/>
  </p:clrMapOvr>
  <mc:AlternateContent xmlns:mc="http://schemas.openxmlformats.org/markup-compatibility/2006" xmlns:p14="http://schemas.microsoft.com/office/powerpoint/2010/main">
    <mc:Choice Requires="p14">
      <p:transition spd="slow" p14:dur="2000" advTm="127604"/>
    </mc:Choice>
    <mc:Fallback xmlns="">
      <p:transition spd="slow" advTm="127604"/>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879454-2840-86C8-6C7A-1B330AC89175}"/>
            </a:ext>
          </a:extLst>
        </p:cNvPr>
        <p:cNvGrpSpPr/>
        <p:nvPr/>
      </p:nvGrpSpPr>
      <p:grpSpPr>
        <a:xfrm>
          <a:off x="0" y="0"/>
          <a:ext cx="0" cy="0"/>
          <a:chOff x="0" y="0"/>
          <a:chExt cx="0" cy="0"/>
        </a:xfrm>
      </p:grpSpPr>
      <p:sp>
        <p:nvSpPr>
          <p:cNvPr id="2" name="Título 1">
            <a:extLst>
              <a:ext uri="{FF2B5EF4-FFF2-40B4-BE49-F238E27FC236}">
                <a16:creationId xmlns:a16="http://schemas.microsoft.com/office/drawing/2014/main" id="{ABB0AF9C-C1BF-41FE-E0AA-C5F04FCABAEB}"/>
              </a:ext>
            </a:extLst>
          </p:cNvPr>
          <p:cNvSpPr>
            <a:spLocks noGrp="1"/>
          </p:cNvSpPr>
          <p:nvPr>
            <p:ph type="ctrTitle"/>
          </p:nvPr>
        </p:nvSpPr>
        <p:spPr>
          <a:xfrm>
            <a:off x="1525411" y="1131069"/>
            <a:ext cx="9141179" cy="2387600"/>
          </a:xfrm>
        </p:spPr>
        <p:txBody>
          <a:bodyPr>
            <a:normAutofit/>
          </a:bodyPr>
          <a:lstStyle/>
          <a:p>
            <a:br>
              <a:rPr lang="es-ES" dirty="0"/>
            </a:br>
            <a:r>
              <a:rPr lang="es-ES" dirty="0"/>
              <a:t>Muchas Gracias</a:t>
            </a:r>
          </a:p>
        </p:txBody>
      </p:sp>
      <p:sp>
        <p:nvSpPr>
          <p:cNvPr id="3" name="Subtítulo 2">
            <a:extLst>
              <a:ext uri="{FF2B5EF4-FFF2-40B4-BE49-F238E27FC236}">
                <a16:creationId xmlns:a16="http://schemas.microsoft.com/office/drawing/2014/main" id="{2E4960DE-7A21-DD43-04F2-0ADABE9F97DD}"/>
              </a:ext>
            </a:extLst>
          </p:cNvPr>
          <p:cNvSpPr>
            <a:spLocks noGrp="1"/>
          </p:cNvSpPr>
          <p:nvPr>
            <p:ph type="subTitle" idx="1"/>
          </p:nvPr>
        </p:nvSpPr>
        <p:spPr/>
        <p:txBody>
          <a:bodyPr/>
          <a:lstStyle/>
          <a:p>
            <a:endParaRPr lang="es-ES" dirty="0"/>
          </a:p>
          <a:p>
            <a:endParaRPr lang="es-ES" dirty="0"/>
          </a:p>
        </p:txBody>
      </p:sp>
      <p:sp>
        <p:nvSpPr>
          <p:cNvPr id="4" name="Subtítulo 2">
            <a:extLst>
              <a:ext uri="{FF2B5EF4-FFF2-40B4-BE49-F238E27FC236}">
                <a16:creationId xmlns:a16="http://schemas.microsoft.com/office/drawing/2014/main" id="{BE23A932-891A-1792-71AC-481CB544CF84}"/>
              </a:ext>
            </a:extLst>
          </p:cNvPr>
          <p:cNvSpPr txBox="1">
            <a:spLocks/>
          </p:cNvSpPr>
          <p:nvPr/>
        </p:nvSpPr>
        <p:spPr>
          <a:xfrm>
            <a:off x="1503214" y="3858264"/>
            <a:ext cx="9163376" cy="1640363"/>
          </a:xfrm>
          <a:prstGeom prst="rect">
            <a:avLst/>
          </a:prstGeom>
        </p:spPr>
        <p:txBody>
          <a:bodyPr vert="horz" lIns="121882" tIns="60941" rIns="121882" bIns="60941" rtlCol="0">
            <a:normAutofit/>
          </a:bodyPr>
          <a:lstStyle>
            <a:lvl1pPr marL="0" indent="0" algn="ctr" defTabSz="685800" rtl="0" eaLnBrk="1" latinLnBrk="0" hangingPunct="1">
              <a:lnSpc>
                <a:spcPct val="90000"/>
              </a:lnSpc>
              <a:spcBef>
                <a:spcPts val="750"/>
              </a:spcBef>
              <a:buFont typeface="Arial" panose="020B0604020202020204" pitchFamily="34" charset="0"/>
              <a:buNone/>
              <a:defRPr sz="1200" b="1" i="0" kern="1200" spc="300">
                <a:solidFill>
                  <a:srgbClr val="223947"/>
                </a:solidFill>
                <a:latin typeface="Arial" panose="020B0604020202020204" pitchFamily="34" charset="0"/>
                <a:ea typeface="+mn-ea"/>
                <a:cs typeface="Arial" panose="020B0604020202020204" pitchFamily="34" charset="0"/>
              </a:defRPr>
            </a:lvl1pPr>
            <a:lvl2pPr marL="342900" indent="0" algn="ctr" defTabSz="685800" rtl="0" eaLnBrk="1" latinLnBrk="0" hangingPunct="1">
              <a:lnSpc>
                <a:spcPct val="90000"/>
              </a:lnSpc>
              <a:spcBef>
                <a:spcPts val="375"/>
              </a:spcBef>
              <a:buFont typeface="Arial" panose="020B0604020202020204" pitchFamily="34" charset="0"/>
              <a:buNone/>
              <a:defRPr sz="1500" kern="1200">
                <a:solidFill>
                  <a:schemeClr val="tx1"/>
                </a:solidFill>
                <a:latin typeface="+mn-lt"/>
                <a:ea typeface="+mn-ea"/>
                <a:cs typeface="+mn-cs"/>
              </a:defRPr>
            </a:lvl2pPr>
            <a:lvl3pPr marL="685800" indent="0" algn="ctr" defTabSz="685800" rtl="0" eaLnBrk="1" latinLnBrk="0" hangingPunct="1">
              <a:lnSpc>
                <a:spcPct val="90000"/>
              </a:lnSpc>
              <a:spcBef>
                <a:spcPts val="375"/>
              </a:spcBef>
              <a:buFont typeface="Arial" panose="020B0604020202020204" pitchFamily="34" charset="0"/>
              <a:buNone/>
              <a:defRPr sz="1350" kern="1200">
                <a:solidFill>
                  <a:schemeClr val="tx1"/>
                </a:solidFill>
                <a:latin typeface="+mn-lt"/>
                <a:ea typeface="+mn-ea"/>
                <a:cs typeface="+mn-cs"/>
              </a:defRPr>
            </a:lvl3pPr>
            <a:lvl4pPr marL="10287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4pPr>
            <a:lvl5pPr marL="13716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5pPr>
            <a:lvl6pPr marL="17145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6pPr>
            <a:lvl7pPr marL="20574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7pPr>
            <a:lvl8pPr marL="24003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8pPr>
            <a:lvl9pPr marL="2743200" indent="0" algn="ctr" defTabSz="685800" rtl="0" eaLnBrk="1" latinLnBrk="0" hangingPunct="1">
              <a:lnSpc>
                <a:spcPct val="90000"/>
              </a:lnSpc>
              <a:spcBef>
                <a:spcPts val="375"/>
              </a:spcBef>
              <a:buFont typeface="Arial" panose="020B0604020202020204" pitchFamily="34" charset="0"/>
              <a:buNone/>
              <a:defRPr sz="1200" kern="1200">
                <a:solidFill>
                  <a:schemeClr val="tx1"/>
                </a:solidFill>
                <a:latin typeface="+mn-lt"/>
                <a:ea typeface="+mn-ea"/>
                <a:cs typeface="+mn-cs"/>
              </a:defRPr>
            </a:lvl9pPr>
          </a:lstStyle>
          <a:p>
            <a:endParaRPr lang="es-ES" sz="1599" dirty="0"/>
          </a:p>
          <a:p>
            <a:r>
              <a:rPr lang="es-ES" sz="1599" dirty="0">
                <a:hlinkClick r:id="rId2"/>
              </a:rPr>
              <a:t>ciberseguridad@cnmv.es</a:t>
            </a:r>
            <a:endParaRPr lang="es-ES" sz="1599" dirty="0"/>
          </a:p>
          <a:p>
            <a:r>
              <a:rPr lang="es-ES" sz="1599" dirty="0">
                <a:hlinkClick r:id="rId3"/>
              </a:rPr>
              <a:t>https://www.cnmv.es/Portal/Ciberseguridad</a:t>
            </a:r>
            <a:r>
              <a:rPr lang="es-ES" sz="1599" dirty="0"/>
              <a:t> </a:t>
            </a:r>
          </a:p>
        </p:txBody>
      </p:sp>
    </p:spTree>
    <p:extLst>
      <p:ext uri="{BB962C8B-B14F-4D97-AF65-F5344CB8AC3E}">
        <p14:creationId xmlns:p14="http://schemas.microsoft.com/office/powerpoint/2010/main" val="25352788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2219</Words>
  <Application>Microsoft Office PowerPoint</Application>
  <PresentationFormat>Panorámica</PresentationFormat>
  <Paragraphs>191</Paragraphs>
  <Slides>9</Slides>
  <Notes>8</Notes>
  <HiddenSlides>0</HiddenSlides>
  <MMClips>7</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9</vt:i4>
      </vt:variant>
    </vt:vector>
  </HeadingPairs>
  <TitlesOfParts>
    <vt:vector size="14" baseType="lpstr">
      <vt:lpstr>Aptos</vt:lpstr>
      <vt:lpstr>Aptos Display</vt:lpstr>
      <vt:lpstr>Arial</vt:lpstr>
      <vt:lpstr>Arial Black</vt:lpstr>
      <vt:lpstr>Tema de Office</vt:lpstr>
      <vt:lpstr>  </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 Muchas Gracias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2025-12-12T12:42:20Z</dcterms:created>
  <dcterms:modified xsi:type="dcterms:W3CDTF">2025-12-12T12:42:26Z</dcterms:modified>
</cp:coreProperties>
</file>