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0"/>
  </p:notesMasterIdLst>
  <p:sldIdLst>
    <p:sldId id="483" r:id="rId2"/>
    <p:sldId id="486" r:id="rId3"/>
    <p:sldId id="485" r:id="rId4"/>
    <p:sldId id="261" r:id="rId5"/>
    <p:sldId id="487" r:id="rId6"/>
    <p:sldId id="489" r:id="rId7"/>
    <p:sldId id="488" r:id="rId8"/>
    <p:sldId id="484" r:id="rId9"/>
  </p:sldIdLst>
  <p:sldSz cx="12192000" cy="6858000"/>
  <p:notesSz cx="6797675" cy="9926638"/>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A74AC3-A62C-4415-8D91-D2A04F361C35}" v="36" dt="2025-12-11T11:20:41.9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9621" autoAdjust="0"/>
  </p:normalViewPr>
  <p:slideViewPr>
    <p:cSldViewPr snapToGrid="0">
      <p:cViewPr varScale="1">
        <p:scale>
          <a:sx n="90" d="100"/>
          <a:sy n="90" d="100"/>
        </p:scale>
        <p:origin x="1392" y="72"/>
      </p:cViewPr>
      <p:guideLst/>
    </p:cSldViewPr>
  </p:slid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9F48B215-F04F-46DB-BDA1-38A68536355A}" type="datetimeFigureOut">
              <a:rPr lang="es-ES" smtClean="0"/>
              <a:t>12/12/2025</a:t>
            </a:fld>
            <a:endParaRPr lang="es-ES"/>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D35E0729-37CA-4D42-A190-71D8C5EFC00B}" type="slidenum">
              <a:rPr lang="es-ES" smtClean="0"/>
              <a:t>‹Nº›</a:t>
            </a:fld>
            <a:endParaRPr lang="es-ES"/>
          </a:p>
        </p:txBody>
      </p:sp>
    </p:spTree>
    <p:extLst>
      <p:ext uri="{BB962C8B-B14F-4D97-AF65-F5344CB8AC3E}">
        <p14:creationId xmlns:p14="http://schemas.microsoft.com/office/powerpoint/2010/main" val="647452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D6B7BD-AC3E-2111-430C-9B96CDF97A09}"/>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74BF589-597A-4E78-AD83-D39EC33163C2}"/>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C3893D4A-6425-74EF-C179-4CA5D94B9F3B}"/>
              </a:ext>
            </a:extLst>
          </p:cNvPr>
          <p:cNvSpPr>
            <a:spLocks noGrp="1"/>
          </p:cNvSpPr>
          <p:nvPr>
            <p:ph type="body" idx="1"/>
          </p:nvPr>
        </p:nvSpPr>
        <p:spPr/>
        <p:txBody>
          <a:bodyPr/>
          <a:lstStyle/>
          <a:p>
            <a:r>
              <a:rPr lang="es-ES" dirty="0"/>
              <a:t>En esta presentación se van a explicar algunos conceptos de naturaleza más técnica para cumplimentar el registro de información y evitar problemas técnicos de validación.</a:t>
            </a:r>
          </a:p>
          <a:p>
            <a:r>
              <a:rPr lang="es-ES" dirty="0"/>
              <a:t>Este reporte está diseñado como una base de datos con tablas y relaciones, que posteriormente van a permitir analizar los datos recibidos (por ejemplo, concentración o dependencia de proveedores, etc.). </a:t>
            </a:r>
          </a:p>
          <a:p>
            <a:r>
              <a:rPr lang="es-ES" dirty="0"/>
              <a:t>Se utilizarán conceptos de bases de datos para explicar los requisitos de este reporte.</a:t>
            </a:r>
          </a:p>
        </p:txBody>
      </p:sp>
      <p:sp>
        <p:nvSpPr>
          <p:cNvPr id="4" name="Marcador de número de diapositiva 3">
            <a:extLst>
              <a:ext uri="{FF2B5EF4-FFF2-40B4-BE49-F238E27FC236}">
                <a16:creationId xmlns:a16="http://schemas.microsoft.com/office/drawing/2014/main" id="{39722499-6BC1-9A60-A147-A728C54A17BE}"/>
              </a:ext>
            </a:extLst>
          </p:cNvPr>
          <p:cNvSpPr>
            <a:spLocks noGrp="1"/>
          </p:cNvSpPr>
          <p:nvPr>
            <p:ph type="sldNum" sz="quarter" idx="5"/>
          </p:nvPr>
        </p:nvSpPr>
        <p:spPr/>
        <p:txBody>
          <a:bodyPr/>
          <a:lstStyle/>
          <a:p>
            <a:fld id="{D35E0729-37CA-4D42-A190-71D8C5EFC00B}" type="slidenum">
              <a:rPr lang="es-ES" smtClean="0"/>
              <a:t>2</a:t>
            </a:fld>
            <a:endParaRPr lang="es-ES"/>
          </a:p>
        </p:txBody>
      </p:sp>
    </p:spTree>
    <p:extLst>
      <p:ext uri="{BB962C8B-B14F-4D97-AF65-F5344CB8AC3E}">
        <p14:creationId xmlns:p14="http://schemas.microsoft.com/office/powerpoint/2010/main" val="20179160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5FA983-5E0E-1B79-2A83-71292425AF9B}"/>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2C53BBD-0D42-76E1-3C82-9B976CDB316B}"/>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06609FE9-5031-FAC3-82B9-5D2E9B95A9E1}"/>
              </a:ext>
            </a:extLst>
          </p:cNvPr>
          <p:cNvSpPr>
            <a:spLocks noGrp="1"/>
          </p:cNvSpPr>
          <p:nvPr>
            <p:ph type="body" idx="1"/>
          </p:nvPr>
        </p:nvSpPr>
        <p:spPr/>
        <p:txBody>
          <a:bodyPr/>
          <a:lstStyle/>
          <a:p>
            <a:r>
              <a:rPr lang="es-ES" dirty="0"/>
              <a:t>Uno de los fallos más comunes durante las validaciones es no rellenar todos los campos obligatorios.</a:t>
            </a:r>
          </a:p>
          <a:p>
            <a:endParaRPr lang="es-ES" dirty="0"/>
          </a:p>
          <a:p>
            <a:r>
              <a:rPr lang="es-ES" dirty="0"/>
              <a:t>Si un campo forma parte de una clave primaria o es una clave ajena siempre es obligatorio rellenarlo. En las siguientes diapositivas se explicarán estos conceptos sobre las claves.</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Es importante resaltar que, aunque los ITS puedan indicar que un campo no es obligatorio, si es una clave siempre se debe rellenar.</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la parte superior se muestran dos ejemplos de la plantilla del registro.</a:t>
            </a:r>
          </a:p>
          <a:p>
            <a:endParaRPr lang="es-ES" dirty="0"/>
          </a:p>
          <a:p>
            <a:r>
              <a:rPr lang="es-ES" dirty="0"/>
              <a:t>Además, existen otros campos del registro que, sin ser clave, también es obligatorio rellenarlos. Se muestra un ejemplo de la plantilla B_01.02, donde es obligatorio cumplimentar el nombre de la entidad.</a:t>
            </a:r>
          </a:p>
          <a:p>
            <a:endParaRPr lang="es-ES" dirty="0"/>
          </a:p>
          <a:p>
            <a:r>
              <a:rPr lang="es-ES" dirty="0"/>
              <a:t>Hay otros casos donde es obligatorio rellenar el campo en función del valor asociado a otro campo. Por ejemplo, en la plantilla B_02.02, es obligatorio rellenar ese campo si ese servicio de TIC está asociado a una función esencial o importante de la entidad (o lo que es lo mismo, si el registro asociado del campo c0050 de la plantilla B_06.01 indica el código eba_BT:x28, que se corresponde con Sí)</a:t>
            </a:r>
          </a:p>
          <a:p>
            <a:endParaRPr lang="es-ES" dirty="0"/>
          </a:p>
          <a:p>
            <a:endParaRPr lang="es-ES" dirty="0"/>
          </a:p>
          <a:p>
            <a:r>
              <a:rPr lang="es-ES" dirty="0"/>
              <a:t>En general, si un campo no aplica, se puede dejar en blanco siempre y cuando no sea obligatorio. </a:t>
            </a:r>
          </a:p>
          <a:p>
            <a:r>
              <a:rPr lang="es-ES" dirty="0"/>
              <a:t>Para los casos donde es obligatorio, existen pautas para rellenarlo.</a:t>
            </a:r>
          </a:p>
          <a:p>
            <a:endParaRPr lang="es-ES" dirty="0"/>
          </a:p>
          <a:p>
            <a:r>
              <a:rPr lang="es-ES" dirty="0"/>
              <a:t>En los campos de tipo fecha, se suele indicar que se rellene con: 9999-12-31. Pueden ver el ejemplo del campo de fecha de baja c0090, de la plantilla B_01.02 (para indicar que esa entidad no se ha dado de baja).</a:t>
            </a:r>
          </a:p>
          <a:p>
            <a:endParaRPr lang="es-ES" dirty="0"/>
          </a:p>
          <a:p>
            <a:r>
              <a:rPr lang="es-ES" dirty="0"/>
              <a:t>En los campos de tipo alfanumérico (normalmente cuando forman parte de una clave), se suele indicar poner “</a:t>
            </a:r>
            <a:r>
              <a:rPr lang="es-ES" dirty="0" err="1"/>
              <a:t>Not</a:t>
            </a:r>
            <a:r>
              <a:rPr lang="es-ES" dirty="0"/>
              <a:t> </a:t>
            </a:r>
            <a:r>
              <a:rPr lang="es-ES" dirty="0" err="1"/>
              <a:t>applicable</a:t>
            </a:r>
            <a:r>
              <a:rPr lang="es-ES" dirty="0"/>
              <a:t>” (por ejemplo, si hay que indicar una sucursal, como el campo c0040 de la plantilla B_04.01) o </a:t>
            </a:r>
          </a:p>
          <a:p>
            <a:r>
              <a:rPr lang="es-ES" dirty="0"/>
              <a:t>o el propio código del registro asociado (por ejemplo, cuando se pide la matriz, como el caso del campo c0060 de la plantilla B_01.02). En ambos casos la nueva plantilla de la CNMV permite seleccionar estos valores en su desplegable para evitar confusiones).</a:t>
            </a:r>
          </a:p>
          <a:p>
            <a:endParaRPr lang="es-ES" dirty="0"/>
          </a:p>
          <a:p>
            <a:r>
              <a:rPr lang="es-ES" dirty="0"/>
              <a:t>En los campos donde hay que usar un código de la EBA (de tipo </a:t>
            </a:r>
            <a:r>
              <a:rPr lang="es-ES" dirty="0" err="1"/>
              <a:t>eba_xx:xxx</a:t>
            </a:r>
            <a:r>
              <a:rPr lang="es-ES" dirty="0"/>
              <a:t>), normalmente hay un código para indicar que no aplica. Se muestra un ejemplo de la plantilla b_02.02, para el campo c0150 sobre una ubicación, se permite usar el código eba_GA:qx2007. La plantilla de la CNMV contempla estos casos dentro de los valores desplegables.</a:t>
            </a:r>
          </a:p>
          <a:p>
            <a:endParaRPr lang="es-ES" dirty="0"/>
          </a:p>
          <a:p>
            <a:endParaRPr lang="es-ES" dirty="0"/>
          </a:p>
          <a:p>
            <a:endParaRPr lang="es-ES" dirty="0"/>
          </a:p>
          <a:p>
            <a:endParaRPr lang="es-ES" dirty="0"/>
          </a:p>
          <a:p>
            <a:endParaRPr lang="es-ES" dirty="0"/>
          </a:p>
        </p:txBody>
      </p:sp>
      <p:sp>
        <p:nvSpPr>
          <p:cNvPr id="4" name="Marcador de número de diapositiva 3">
            <a:extLst>
              <a:ext uri="{FF2B5EF4-FFF2-40B4-BE49-F238E27FC236}">
                <a16:creationId xmlns:a16="http://schemas.microsoft.com/office/drawing/2014/main" id="{6DE5841C-52E0-7382-5402-C61078C55EB8}"/>
              </a:ext>
            </a:extLst>
          </p:cNvPr>
          <p:cNvSpPr>
            <a:spLocks noGrp="1"/>
          </p:cNvSpPr>
          <p:nvPr>
            <p:ph type="sldNum" sz="quarter" idx="5"/>
          </p:nvPr>
        </p:nvSpPr>
        <p:spPr/>
        <p:txBody>
          <a:bodyPr/>
          <a:lstStyle/>
          <a:p>
            <a:fld id="{D35E0729-37CA-4D42-A190-71D8C5EFC00B}" type="slidenum">
              <a:rPr lang="es-ES" smtClean="0"/>
              <a:t>3</a:t>
            </a:fld>
            <a:endParaRPr lang="es-ES"/>
          </a:p>
        </p:txBody>
      </p:sp>
    </p:spTree>
    <p:extLst>
      <p:ext uri="{BB962C8B-B14F-4D97-AF65-F5344CB8AC3E}">
        <p14:creationId xmlns:p14="http://schemas.microsoft.com/office/powerpoint/2010/main" val="21297855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200" dirty="0"/>
              <a:t>En este reporte hay que prestar atención a los registros que forman la clave primaria.</a:t>
            </a:r>
          </a:p>
          <a:p>
            <a:endParaRPr lang="es-ES" sz="1200" dirty="0"/>
          </a:p>
          <a:p>
            <a:r>
              <a:rPr lang="es-ES" sz="1200" dirty="0"/>
              <a:t>No puede haber dos registros en la plantilla con los campos de clave repetidos. Como ejemplo, se ha mostrado una plantilla donde las filas 4 y 5 tienen repetidos todos los campos que forman la clave, lo que derivaría en un error de validación.</a:t>
            </a:r>
          </a:p>
          <a:p>
            <a:r>
              <a:rPr lang="es-ES" sz="1200" dirty="0"/>
              <a:t>Por ejemplo, si una entidad financiera de la plantilla B_02.01 tiene más de un tipo de entidad (por ejemplo, una empresa de servicios de inversión que también está autorizada como centro d  negociación) no debe incluir dos registros, puesto que repetiría su clave primaria, el LEI de la entidad. En estos casos se deberá indicar únicamente el tipo de entidad principal.</a:t>
            </a:r>
          </a:p>
          <a:p>
            <a:endParaRPr lang="es-ES" sz="1200" dirty="0"/>
          </a:p>
          <a:p>
            <a:r>
              <a:rPr lang="es-ES" sz="1200" dirty="0"/>
              <a:t>Es importante resaltar que se deben cumplimentar todos los campos que conforman la clave. El segundo ejemplo muestra que en la fila 4 no se ha rellenado el campo c0060, por lo que también daría error de validación.</a:t>
            </a:r>
          </a:p>
          <a:p>
            <a:endParaRPr lang="es-ES" sz="1200" dirty="0"/>
          </a:p>
          <a:p>
            <a:r>
              <a:rPr lang="es-ES" sz="1200" b="0" dirty="0"/>
              <a:t>En la plantilla proporcionada por la CNMV se han marcado en amarillo los campos que forman la clave para facilitar su identificación.</a:t>
            </a:r>
          </a:p>
          <a:p>
            <a:r>
              <a:rPr lang="es-ES" b="0" dirty="0"/>
              <a:t>La pestaña B_99.01 es la única de la plantilla que no incorpora claves primarias. En el resto de las pestañas, aunque en algunos casos puedan no contener registros —por ejemplo, la pestaña B_01.03, que puede permanecer vacía si la entidad no dispone de sucursales—, cualquier registro que se cumplimente debe incluir todos los campos obligatorios.</a:t>
            </a:r>
          </a:p>
        </p:txBody>
      </p:sp>
      <p:sp>
        <p:nvSpPr>
          <p:cNvPr id="4" name="Marcador de número de diapositiva 3"/>
          <p:cNvSpPr>
            <a:spLocks noGrp="1"/>
          </p:cNvSpPr>
          <p:nvPr>
            <p:ph type="sldNum" sz="quarter" idx="5"/>
          </p:nvPr>
        </p:nvSpPr>
        <p:spPr/>
        <p:txBody>
          <a:bodyPr/>
          <a:lstStyle/>
          <a:p>
            <a:fld id="{D35E0729-37CA-4D42-A190-71D8C5EFC00B}" type="slidenum">
              <a:rPr lang="es-ES" smtClean="0"/>
              <a:t>4</a:t>
            </a:fld>
            <a:endParaRPr lang="es-ES"/>
          </a:p>
        </p:txBody>
      </p:sp>
    </p:spTree>
    <p:extLst>
      <p:ext uri="{BB962C8B-B14F-4D97-AF65-F5344CB8AC3E}">
        <p14:creationId xmlns:p14="http://schemas.microsoft.com/office/powerpoint/2010/main" val="22783271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B0380A-54E6-5596-BA42-4B1C978E351A}"/>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C9A85142-470E-C5CC-7C71-5FD204720DD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7AFBD714-D22F-ACD7-566E-D33E0A0B170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Para evitar muchos de los errores de validación, también hay que comprender el concepto de claves ajenas. Estas claves se utilizan para referenciar otros datos, y así evitar duplicar la información.</a:t>
            </a:r>
          </a:p>
          <a:p>
            <a:endParaRPr lang="es-ES" dirty="0"/>
          </a:p>
          <a:p>
            <a:r>
              <a:rPr lang="es-ES" dirty="0"/>
              <a:t>Por ejemplo, la plantilla B_01.02 contiene información de entidades y la plantilla B_02.01 contiene información de acuerdos. La plantilla B_03.01 relaciona la firma de acuerdos con las entidades. Por lo tanto, en cada registro de B_03.01 basta con referenciar los códigos de la entidad y del acuerdo, sin tener que cumplimentar todos los detalles por cada firma (una entidad puede firmar varios acuerdos, un acuerdo lo pueden usar varias entidades, un proveedor puede dar varios servicios de TIC, etc.)</a:t>
            </a:r>
          </a:p>
          <a:p>
            <a:endParaRPr lang="es-ES" dirty="0"/>
          </a:p>
          <a:p>
            <a:r>
              <a:rPr lang="es-ES" dirty="0"/>
              <a:t>Por lo tanto, si un campo es una clave ajena, ese valor debe existir en otro campo del registro. A la izquierda se muestra un ejemplo donde se rellena el código de contrato CONTR003 en la plantilla B_02.02, pero no se ha declarado ese código en ningún registro de la pestaña B_02.01, por lo que se produce un error en la validación.</a:t>
            </a:r>
          </a:p>
          <a:p>
            <a:endParaRPr lang="es-ES" dirty="0"/>
          </a:p>
          <a:p>
            <a:r>
              <a:rPr lang="es-ES" dirty="0"/>
              <a:t>También se ha incluido a la derecha un ejemplo donde hay un valor en el campo c0030 de la plantilla B_02.01 que no existe en la columna c0010 de la misma plantilla (un contrato asociado donde falta declarar el contrato principal que en este caso sería CONTR003)</a:t>
            </a:r>
          </a:p>
          <a:p>
            <a:endParaRPr lang="es-ES" dirty="0"/>
          </a:p>
          <a:p>
            <a:r>
              <a:rPr lang="es-ES" dirty="0"/>
              <a:t>Otra restricción de las claves ajenas es que no se puede dejar el campo vacío ni se puede rellenar más de un valor en el mismo registro. </a:t>
            </a:r>
          </a:p>
          <a:p>
            <a:r>
              <a:rPr lang="es-ES" dirty="0"/>
              <a:t>Se ha incluido un ejemplo en la parte inferior derecha donde se han agrupado tres funciones en un mismo registro de la pestaña B_02.02. Esto no se permite, ya que se debe incluir un registro por cada clave, aunque el resto de los campos sean idénticos.</a:t>
            </a:r>
          </a:p>
        </p:txBody>
      </p:sp>
      <p:sp>
        <p:nvSpPr>
          <p:cNvPr id="4" name="Marcador de número de diapositiva 3">
            <a:extLst>
              <a:ext uri="{FF2B5EF4-FFF2-40B4-BE49-F238E27FC236}">
                <a16:creationId xmlns:a16="http://schemas.microsoft.com/office/drawing/2014/main" id="{27206577-7D9B-49C3-ACC9-942AD71C884C}"/>
              </a:ext>
            </a:extLst>
          </p:cNvPr>
          <p:cNvSpPr>
            <a:spLocks noGrp="1"/>
          </p:cNvSpPr>
          <p:nvPr>
            <p:ph type="sldNum" sz="quarter" idx="5"/>
          </p:nvPr>
        </p:nvSpPr>
        <p:spPr/>
        <p:txBody>
          <a:bodyPr/>
          <a:lstStyle/>
          <a:p>
            <a:fld id="{D35E0729-37CA-4D42-A190-71D8C5EFC00B}" type="slidenum">
              <a:rPr lang="es-ES" smtClean="0"/>
              <a:t>5</a:t>
            </a:fld>
            <a:endParaRPr lang="es-ES"/>
          </a:p>
        </p:txBody>
      </p:sp>
    </p:spTree>
    <p:extLst>
      <p:ext uri="{BB962C8B-B14F-4D97-AF65-F5344CB8AC3E}">
        <p14:creationId xmlns:p14="http://schemas.microsoft.com/office/powerpoint/2010/main" val="15500355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6065A-3669-7D58-E8B6-EDC2B08D29E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35840EC-0F02-3568-F57B-606525654421}"/>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05522338-C7D4-9005-1900-8EC1D9F7163A}"/>
              </a:ext>
            </a:extLst>
          </p:cNvPr>
          <p:cNvSpPr>
            <a:spLocks noGrp="1"/>
          </p:cNvSpPr>
          <p:nvPr>
            <p:ph type="body" idx="1"/>
          </p:nvPr>
        </p:nvSpPr>
        <p:spPr/>
        <p:txBody>
          <a:bodyPr/>
          <a:lstStyle/>
          <a:p>
            <a:r>
              <a:rPr lang="es-ES" dirty="0"/>
              <a:t>En la nueva plantilla de la CNMV se han incorporado campos desplegables para facilitar la selección de claves ajenas basadas en valores ya existentes en el registro. Por este motivo, es necesario seguir un orden determinado al cumplimentar las distintas pestañas, garantizando así que los valores puedan referenciarse correctamente.</a:t>
            </a:r>
          </a:p>
          <a:p>
            <a:endParaRPr lang="es-ES" dirty="0"/>
          </a:p>
          <a:p>
            <a:r>
              <a:rPr lang="es-ES" dirty="0"/>
              <a:t>La pestaña TOC (tabla de contenido) de la plantilla incluyen una columna con dependencias.</a:t>
            </a:r>
          </a:p>
          <a:p>
            <a:endParaRPr lang="es-ES" dirty="0"/>
          </a:p>
          <a:p>
            <a:r>
              <a:rPr lang="es-ES" dirty="0"/>
              <a:t>Se recomienda rellenar en primer lugar las plantillas: la B_01.02 (y la B_01.03 si hay sucursales), la B_02.01 y la B_05.01 que serán referenciadas por las demás.</a:t>
            </a:r>
          </a:p>
          <a:p>
            <a:r>
              <a:rPr lang="es-ES" dirty="0"/>
              <a:t>A continuación, se pueden rellenar el resto, salvo la B_02.02 que también depende de la B_06.01.</a:t>
            </a:r>
          </a:p>
          <a:p>
            <a:endParaRPr lang="es-ES" dirty="0"/>
          </a:p>
          <a:p>
            <a:r>
              <a:rPr lang="es-ES" dirty="0"/>
              <a:t>La plantilla B_01.01 al no depender de otras (aunque suele contener los datos de una entidad de la B_01.02) y la B_99.01, que es opcional, se pueden rellenar en cualquier momento.</a:t>
            </a:r>
          </a:p>
          <a:p>
            <a:endParaRPr lang="es-ES" dirty="0"/>
          </a:p>
          <a:p>
            <a:endParaRPr lang="es-ES" dirty="0"/>
          </a:p>
        </p:txBody>
      </p:sp>
      <p:sp>
        <p:nvSpPr>
          <p:cNvPr id="4" name="Marcador de número de diapositiva 3">
            <a:extLst>
              <a:ext uri="{FF2B5EF4-FFF2-40B4-BE49-F238E27FC236}">
                <a16:creationId xmlns:a16="http://schemas.microsoft.com/office/drawing/2014/main" id="{74C1E75A-CC92-1215-07A4-1F147C65AD2F}"/>
              </a:ext>
            </a:extLst>
          </p:cNvPr>
          <p:cNvSpPr>
            <a:spLocks noGrp="1"/>
          </p:cNvSpPr>
          <p:nvPr>
            <p:ph type="sldNum" sz="quarter" idx="5"/>
          </p:nvPr>
        </p:nvSpPr>
        <p:spPr/>
        <p:txBody>
          <a:bodyPr/>
          <a:lstStyle/>
          <a:p>
            <a:fld id="{D35E0729-37CA-4D42-A190-71D8C5EFC00B}" type="slidenum">
              <a:rPr lang="es-ES" smtClean="0"/>
              <a:t>6</a:t>
            </a:fld>
            <a:endParaRPr lang="es-ES"/>
          </a:p>
        </p:txBody>
      </p:sp>
    </p:spTree>
    <p:extLst>
      <p:ext uri="{BB962C8B-B14F-4D97-AF65-F5344CB8AC3E}">
        <p14:creationId xmlns:p14="http://schemas.microsoft.com/office/powerpoint/2010/main" val="11026493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873039-58EB-ECA8-A5F4-D725078A247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A81EB4F-6E8F-9675-3EEB-07D655DBD7F0}"/>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7253611A-A0C7-66F0-1209-0F5FB10F84D6}"/>
              </a:ext>
            </a:extLst>
          </p:cNvPr>
          <p:cNvSpPr>
            <a:spLocks noGrp="1"/>
          </p:cNvSpPr>
          <p:nvPr>
            <p:ph type="body" idx="1"/>
          </p:nvPr>
        </p:nvSpPr>
        <p:spPr/>
        <p:txBody>
          <a:bodyPr/>
          <a:lstStyle/>
          <a:p>
            <a:r>
              <a:rPr lang="es-ES" dirty="0"/>
              <a:t>Cada campo del registro tiene definido un tipo de datos, con un formato que hay que respetar para que no de problemas la validación técnica.</a:t>
            </a:r>
          </a:p>
          <a:p>
            <a:endParaRPr lang="es-ES" dirty="0"/>
          </a:p>
          <a:p>
            <a:r>
              <a:rPr lang="es-ES" dirty="0"/>
              <a:t>El campo fecha debe tener el formato </a:t>
            </a:r>
            <a:r>
              <a:rPr lang="es-ES" dirty="0" err="1"/>
              <a:t>aaaa</a:t>
            </a:r>
            <a:r>
              <a:rPr lang="es-ES" dirty="0"/>
              <a:t>-mm-</a:t>
            </a:r>
            <a:r>
              <a:rPr lang="es-ES" dirty="0" err="1"/>
              <a:t>dd</a:t>
            </a:r>
            <a:endParaRPr lang="es-ES" dirty="0"/>
          </a:p>
          <a:p>
            <a:endParaRPr lang="es-ES" dirty="0"/>
          </a:p>
          <a:p>
            <a:r>
              <a:rPr lang="es-ES" dirty="0"/>
              <a:t>El campo alfanumérico admite cualquier texto, con la única excepción de los saltos de línea. Conviene destacar que, con la nueva plantilla, no es necesario entrecomillar manualmente los textos, ya que el propio sistema de la CNMV se encarga de aplicar ese formato al generar los archivos </a:t>
            </a:r>
            <a:r>
              <a:rPr lang="es-ES" b="1" dirty="0"/>
              <a:t>.</a:t>
            </a:r>
            <a:r>
              <a:rPr lang="es-ES" b="1" dirty="0" err="1"/>
              <a:t>csv</a:t>
            </a:r>
            <a:r>
              <a:rPr lang="es-ES" dirty="0"/>
              <a:t>.</a:t>
            </a:r>
          </a:p>
          <a:p>
            <a:endParaRPr lang="es-ES" dirty="0"/>
          </a:p>
          <a:p>
            <a:r>
              <a:rPr lang="es-ES" dirty="0"/>
              <a:t>El número natural es un número positivo sin decimales (por ejemplo, para identificar la posición de un proveedor)</a:t>
            </a:r>
          </a:p>
          <a:p>
            <a:endParaRPr lang="es-ES" dirty="0"/>
          </a:p>
          <a:p>
            <a:r>
              <a:rPr lang="es-ES" dirty="0"/>
              <a:t>El número monetario es un número positivo que permite decimales (expresado en unidades, no en millares ni millones), con dos decimales como máximo.</a:t>
            </a:r>
          </a:p>
          <a:p>
            <a:endParaRPr lang="es-ES" dirty="0"/>
          </a:p>
          <a:p>
            <a:r>
              <a:rPr lang="es-ES" dirty="0"/>
              <a:t>El código identificador: Son campos especiales ya que o bien se trata del código LEI que identifica a las entidades financieras o del grupo en las plantillas B_02.xx (además de las claves ajenas). </a:t>
            </a:r>
          </a:p>
          <a:p>
            <a:r>
              <a:rPr lang="es-ES" dirty="0"/>
              <a:t>O bien se identifican a proveedores, es una tupla del código del proveedor (un valor alfanumérico) y el tipo de código empleado (si es un código LEI, EUID, etc.).</a:t>
            </a:r>
          </a:p>
          <a:p>
            <a:r>
              <a:rPr lang="es-ES" dirty="0"/>
              <a:t>Los códigos LEI y EUID se pueden validar (el LEI, debe tener una longitud de 20 caracteres. El EUID debe contener un punto y empezar por las dos letras del código del país).</a:t>
            </a:r>
          </a:p>
          <a:p>
            <a:r>
              <a:rPr lang="es-ES" dirty="0"/>
              <a:t>Se facilitan enlaces a buscadores de códigos LEI y EUID. </a:t>
            </a:r>
          </a:p>
          <a:p>
            <a:endParaRPr lang="es-ES" dirty="0"/>
          </a:p>
          <a:p>
            <a:r>
              <a:rPr lang="es-ES" dirty="0"/>
              <a:t>Finalmente, los códigos seleccionables, son campos donde hay que seleccionar uno de los valores posibles (o dejar en blanco si no es obligatorio y no aplica).</a:t>
            </a:r>
          </a:p>
          <a:p>
            <a:endParaRPr lang="es-ES" dirty="0"/>
          </a:p>
          <a:p>
            <a:r>
              <a:rPr lang="es-ES" dirty="0"/>
              <a:t>La plantilla Excel facilita el rellenar estos campos puesto que es un menú desplegable.</a:t>
            </a:r>
          </a:p>
          <a:p>
            <a:endParaRPr lang="es-ES" dirty="0"/>
          </a:p>
          <a:p>
            <a:r>
              <a:rPr lang="es-ES" dirty="0"/>
              <a:t>Se han añadido unos enlaces con información adicional suministrada por la EBA (ignorar las partes donde se habla de generación de archivos </a:t>
            </a:r>
            <a:r>
              <a:rPr lang="es-ES" dirty="0" err="1"/>
              <a:t>csv</a:t>
            </a:r>
            <a:r>
              <a:rPr lang="es-ES" dirty="0"/>
              <a:t>)</a:t>
            </a:r>
          </a:p>
          <a:p>
            <a:endParaRPr lang="es-ES" dirty="0"/>
          </a:p>
        </p:txBody>
      </p:sp>
      <p:sp>
        <p:nvSpPr>
          <p:cNvPr id="4" name="Marcador de número de diapositiva 3">
            <a:extLst>
              <a:ext uri="{FF2B5EF4-FFF2-40B4-BE49-F238E27FC236}">
                <a16:creationId xmlns:a16="http://schemas.microsoft.com/office/drawing/2014/main" id="{30E72CC0-F516-D072-CF0F-3061EC2D1AFA}"/>
              </a:ext>
            </a:extLst>
          </p:cNvPr>
          <p:cNvSpPr>
            <a:spLocks noGrp="1"/>
          </p:cNvSpPr>
          <p:nvPr>
            <p:ph type="sldNum" sz="quarter" idx="5"/>
          </p:nvPr>
        </p:nvSpPr>
        <p:spPr/>
        <p:txBody>
          <a:bodyPr/>
          <a:lstStyle/>
          <a:p>
            <a:fld id="{D35E0729-37CA-4D42-A190-71D8C5EFC00B}" type="slidenum">
              <a:rPr lang="es-ES" smtClean="0"/>
              <a:t>7</a:t>
            </a:fld>
            <a:endParaRPr lang="es-ES"/>
          </a:p>
        </p:txBody>
      </p:sp>
    </p:spTree>
    <p:extLst>
      <p:ext uri="{BB962C8B-B14F-4D97-AF65-F5344CB8AC3E}">
        <p14:creationId xmlns:p14="http://schemas.microsoft.com/office/powerpoint/2010/main" val="1293860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D35E0729-37CA-4D42-A190-71D8C5EFC00B}" type="slidenum">
              <a:rPr lang="es-ES" smtClean="0"/>
              <a:t>8</a:t>
            </a:fld>
            <a:endParaRPr lang="es-ES"/>
          </a:p>
        </p:txBody>
      </p:sp>
    </p:spTree>
    <p:extLst>
      <p:ext uri="{BB962C8B-B14F-4D97-AF65-F5344CB8AC3E}">
        <p14:creationId xmlns:p14="http://schemas.microsoft.com/office/powerpoint/2010/main" val="37434666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2518EC-2555-4AEA-E6C9-2DDDDEAD78D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42D9F7CA-E041-A3D9-9E01-0F93775467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DFCAF9D6-4302-7559-20A2-8AFEF8460970}"/>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0BF5FC01-6EB5-4EF3-24B0-3B017A575AE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523B73C-C420-C83E-AA8B-B13595F43237}"/>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4074666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18BDFC-74B5-B1C6-9B0A-5DD92866FF0E}"/>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8754E7B5-9E4D-4795-D0DD-C1FE2B77FAEF}"/>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DF07EED-AED8-DFA7-02E5-3BD9CA436B5D}"/>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C59276BC-DF36-79D1-52DB-A9084193E49F}"/>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7F24F10-AACD-E49C-911F-B5DCE9A3DEA2}"/>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2748686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21F83EC-7D17-1DE0-D07C-73CF65D4747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235E2544-3BD5-0050-9FD7-59C9F0EBAB0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1FA4B2C5-0447-9C6C-A625-025E3B30C224}"/>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7FB4CDE9-520E-9CEE-2382-71064AC1372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5DA8AD0-D800-6A05-BA5A-57408FD7C2A6}"/>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544571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ortada">
    <p:spTree>
      <p:nvGrpSpPr>
        <p:cNvPr id="1" name=""/>
        <p:cNvGrpSpPr/>
        <p:nvPr/>
      </p:nvGrpSpPr>
      <p:grpSpPr>
        <a:xfrm>
          <a:off x="0" y="0"/>
          <a:ext cx="0" cy="0"/>
          <a:chOff x="0" y="0"/>
          <a:chExt cx="0" cy="0"/>
        </a:xfrm>
      </p:grpSpPr>
      <p:pic>
        <p:nvPicPr>
          <p:cNvPr id="22" name="Imagen 21">
            <a:extLst>
              <a:ext uri="{FF2B5EF4-FFF2-40B4-BE49-F238E27FC236}">
                <a16:creationId xmlns:a16="http://schemas.microsoft.com/office/drawing/2014/main" id="{832554EF-1993-AC4E-8436-7404AFAC30E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59"/>
            <a:ext cx="12192000" cy="6855883"/>
          </a:xfrm>
          <a:prstGeom prst="rect">
            <a:avLst/>
          </a:prstGeom>
        </p:spPr>
      </p:pic>
      <p:sp>
        <p:nvSpPr>
          <p:cNvPr id="8" name="Google Shape;71;p8">
            <a:extLst>
              <a:ext uri="{FF2B5EF4-FFF2-40B4-BE49-F238E27FC236}">
                <a16:creationId xmlns:a16="http://schemas.microsoft.com/office/drawing/2014/main" id="{79F35179-DC64-4141-A1BE-E04A2E349D66}"/>
              </a:ext>
            </a:extLst>
          </p:cNvPr>
          <p:cNvSpPr/>
          <p:nvPr userDrawn="1"/>
        </p:nvSpPr>
        <p:spPr>
          <a:xfrm rot="10800000" flipH="1">
            <a:off x="6436067" y="3548637"/>
            <a:ext cx="5768659" cy="3313672"/>
          </a:xfrm>
          <a:custGeom>
            <a:avLst/>
            <a:gdLst/>
            <a:ahLst/>
            <a:cxnLst/>
            <a:rect l="l" t="t" r="r" b="b"/>
            <a:pathLst>
              <a:path w="99597" h="68476" extrusionOk="0">
                <a:moveTo>
                  <a:pt x="99596" y="0"/>
                </a:moveTo>
                <a:lnTo>
                  <a:pt x="0" y="21"/>
                </a:lnTo>
                <a:lnTo>
                  <a:pt x="99596" y="68476"/>
                </a:lnTo>
                <a:lnTo>
                  <a:pt x="99596" y="0"/>
                </a:lnTo>
                <a:close/>
              </a:path>
            </a:pathLst>
          </a:custGeom>
          <a:solidFill>
            <a:srgbClr val="EDEDEB">
              <a:alpha val="88000"/>
            </a:srgbClr>
          </a:solidFill>
          <a:ln>
            <a:noFill/>
          </a:ln>
        </p:spPr>
        <p:txBody>
          <a:bodyPr spcFirstLastPara="1" wrap="square" lIns="121862" tIns="121862" rIns="121862" bIns="121862" anchor="ctr" anchorCtr="0">
            <a:noAutofit/>
          </a:bodyPr>
          <a:lstStyle/>
          <a:p>
            <a:pPr marL="0" lvl="0" indent="0" algn="l" rtl="0">
              <a:spcBef>
                <a:spcPts val="0"/>
              </a:spcBef>
              <a:spcAft>
                <a:spcPts val="0"/>
              </a:spcAft>
              <a:buNone/>
            </a:pPr>
            <a:endParaRPr sz="2399" dirty="0"/>
          </a:p>
        </p:txBody>
      </p:sp>
      <p:sp>
        <p:nvSpPr>
          <p:cNvPr id="9" name="Google Shape;72;p8">
            <a:extLst>
              <a:ext uri="{FF2B5EF4-FFF2-40B4-BE49-F238E27FC236}">
                <a16:creationId xmlns:a16="http://schemas.microsoft.com/office/drawing/2014/main" id="{EA0D8B96-8B13-B540-9B21-F5CFE2DDB986}"/>
              </a:ext>
            </a:extLst>
          </p:cNvPr>
          <p:cNvSpPr/>
          <p:nvPr userDrawn="1"/>
        </p:nvSpPr>
        <p:spPr>
          <a:xfrm rot="10800000">
            <a:off x="6988831" y="5036050"/>
            <a:ext cx="5215895" cy="1826259"/>
          </a:xfrm>
          <a:custGeom>
            <a:avLst/>
            <a:gdLst/>
            <a:ahLst/>
            <a:cxnLst/>
            <a:rect l="l" t="t" r="r" b="b"/>
            <a:pathLst>
              <a:path w="99597" h="36908" extrusionOk="0">
                <a:moveTo>
                  <a:pt x="0" y="0"/>
                </a:moveTo>
                <a:lnTo>
                  <a:pt x="0" y="36907"/>
                </a:lnTo>
                <a:lnTo>
                  <a:pt x="99596" y="11"/>
                </a:lnTo>
                <a:lnTo>
                  <a:pt x="0" y="0"/>
                </a:lnTo>
                <a:close/>
              </a:path>
            </a:pathLst>
          </a:custGeom>
          <a:solidFill>
            <a:srgbClr val="223947"/>
          </a:solidFill>
          <a:ln>
            <a:noFill/>
          </a:ln>
          <a:effectLst>
            <a:outerShdw blurRad="57150" dist="19050" dir="5400000" algn="bl" rotWithShape="0">
              <a:srgbClr val="000000">
                <a:alpha val="50000"/>
              </a:srgbClr>
            </a:outerShdw>
          </a:effectLst>
        </p:spPr>
        <p:txBody>
          <a:bodyPr spcFirstLastPara="1" wrap="square" lIns="121862" tIns="121862" rIns="121862" bIns="121862" anchor="ctr" anchorCtr="0">
            <a:noAutofit/>
          </a:bodyPr>
          <a:lstStyle/>
          <a:p>
            <a:pPr marL="0" marR="0" lvl="0" indent="0" algn="l" rtl="0">
              <a:lnSpc>
                <a:spcPct val="100000"/>
              </a:lnSpc>
              <a:spcBef>
                <a:spcPts val="0"/>
              </a:spcBef>
              <a:spcAft>
                <a:spcPts val="0"/>
              </a:spcAft>
              <a:buNone/>
            </a:pPr>
            <a:endParaRPr sz="2399" dirty="0"/>
          </a:p>
        </p:txBody>
      </p:sp>
      <p:sp>
        <p:nvSpPr>
          <p:cNvPr id="10" name="Google Shape;73;p8">
            <a:extLst>
              <a:ext uri="{FF2B5EF4-FFF2-40B4-BE49-F238E27FC236}">
                <a16:creationId xmlns:a16="http://schemas.microsoft.com/office/drawing/2014/main" id="{40DB1E9B-48B8-2C4B-BF14-E5EA8E536C26}"/>
              </a:ext>
            </a:extLst>
          </p:cNvPr>
          <p:cNvSpPr/>
          <p:nvPr userDrawn="1"/>
        </p:nvSpPr>
        <p:spPr>
          <a:xfrm rot="10800000">
            <a:off x="6988831" y="5452683"/>
            <a:ext cx="5215895" cy="1409626"/>
          </a:xfrm>
          <a:custGeom>
            <a:avLst/>
            <a:gdLst/>
            <a:ahLst/>
            <a:cxnLst/>
            <a:rect l="l" t="t" r="r" b="b"/>
            <a:pathLst>
              <a:path w="99597" h="28488" extrusionOk="0">
                <a:moveTo>
                  <a:pt x="0" y="1"/>
                </a:moveTo>
                <a:lnTo>
                  <a:pt x="0" y="28488"/>
                </a:lnTo>
                <a:lnTo>
                  <a:pt x="99596" y="1"/>
                </a:lnTo>
                <a:close/>
              </a:path>
            </a:pathLst>
          </a:custGeom>
          <a:solidFill>
            <a:srgbClr val="4F4F4F">
              <a:alpha val="60000"/>
            </a:srgbClr>
          </a:solidFill>
          <a:ln>
            <a:noFill/>
          </a:ln>
        </p:spPr>
        <p:txBody>
          <a:bodyPr spcFirstLastPara="1" wrap="square" lIns="121862" tIns="121862" rIns="121862" bIns="121862" anchor="ctr" anchorCtr="0">
            <a:noAutofit/>
          </a:bodyPr>
          <a:lstStyle/>
          <a:p>
            <a:pPr marL="0" lvl="0" indent="0" algn="l" rtl="0">
              <a:spcBef>
                <a:spcPts val="0"/>
              </a:spcBef>
              <a:spcAft>
                <a:spcPts val="0"/>
              </a:spcAft>
              <a:buNone/>
            </a:pPr>
            <a:endParaRPr sz="2399" dirty="0"/>
          </a:p>
        </p:txBody>
      </p:sp>
      <p:sp>
        <p:nvSpPr>
          <p:cNvPr id="11" name="Google Shape;74;p8">
            <a:extLst>
              <a:ext uri="{FF2B5EF4-FFF2-40B4-BE49-F238E27FC236}">
                <a16:creationId xmlns:a16="http://schemas.microsoft.com/office/drawing/2014/main" id="{9D58E451-98D9-0548-93F9-19B64772DDEA}"/>
              </a:ext>
            </a:extLst>
          </p:cNvPr>
          <p:cNvSpPr/>
          <p:nvPr userDrawn="1"/>
        </p:nvSpPr>
        <p:spPr>
          <a:xfrm rot="-5400000">
            <a:off x="-1732222" y="1713043"/>
            <a:ext cx="5762564" cy="2323619"/>
          </a:xfrm>
          <a:custGeom>
            <a:avLst/>
            <a:gdLst/>
            <a:ahLst/>
            <a:cxnLst/>
            <a:rect l="l" t="t" r="r" b="b"/>
            <a:pathLst>
              <a:path w="99597" h="68476" extrusionOk="0">
                <a:moveTo>
                  <a:pt x="99596" y="0"/>
                </a:moveTo>
                <a:lnTo>
                  <a:pt x="0" y="21"/>
                </a:lnTo>
                <a:lnTo>
                  <a:pt x="99596" y="68476"/>
                </a:lnTo>
                <a:lnTo>
                  <a:pt x="99596" y="0"/>
                </a:lnTo>
                <a:close/>
              </a:path>
            </a:pathLst>
          </a:custGeom>
          <a:solidFill>
            <a:srgbClr val="ECECEC"/>
          </a:solidFill>
          <a:ln>
            <a:noFill/>
          </a:ln>
        </p:spPr>
        <p:txBody>
          <a:bodyPr spcFirstLastPara="1" wrap="square" lIns="121862" tIns="121862" rIns="121862" bIns="121862" anchor="ctr" anchorCtr="0">
            <a:noAutofit/>
          </a:bodyPr>
          <a:lstStyle/>
          <a:p>
            <a:pPr marL="0" lvl="0" indent="0" algn="l" rtl="0">
              <a:spcBef>
                <a:spcPts val="0"/>
              </a:spcBef>
              <a:spcAft>
                <a:spcPts val="0"/>
              </a:spcAft>
              <a:buNone/>
            </a:pPr>
            <a:endParaRPr sz="2399" dirty="0"/>
          </a:p>
        </p:txBody>
      </p:sp>
      <p:sp>
        <p:nvSpPr>
          <p:cNvPr id="12" name="Google Shape;75;p8">
            <a:extLst>
              <a:ext uri="{FF2B5EF4-FFF2-40B4-BE49-F238E27FC236}">
                <a16:creationId xmlns:a16="http://schemas.microsoft.com/office/drawing/2014/main" id="{27765878-D45C-B14F-99C2-2B98EA03E58A}"/>
              </a:ext>
            </a:extLst>
          </p:cNvPr>
          <p:cNvSpPr/>
          <p:nvPr userDrawn="1"/>
        </p:nvSpPr>
        <p:spPr>
          <a:xfrm rot="-5400000" flipH="1">
            <a:off x="-676832" y="657653"/>
            <a:ext cx="3652754" cy="2324589"/>
          </a:xfrm>
          <a:custGeom>
            <a:avLst/>
            <a:gdLst/>
            <a:ahLst/>
            <a:cxnLst/>
            <a:rect l="l" t="t" r="r" b="b"/>
            <a:pathLst>
              <a:path w="99597" h="36908" extrusionOk="0">
                <a:moveTo>
                  <a:pt x="0" y="0"/>
                </a:moveTo>
                <a:lnTo>
                  <a:pt x="0" y="36907"/>
                </a:lnTo>
                <a:lnTo>
                  <a:pt x="99596" y="11"/>
                </a:lnTo>
                <a:lnTo>
                  <a:pt x="0" y="0"/>
                </a:lnTo>
                <a:close/>
              </a:path>
            </a:pathLst>
          </a:custGeom>
          <a:solidFill>
            <a:srgbClr val="AD2144"/>
          </a:solidFill>
          <a:ln>
            <a:noFill/>
          </a:ln>
        </p:spPr>
        <p:txBody>
          <a:bodyPr spcFirstLastPara="1" wrap="square" lIns="121862" tIns="121862" rIns="121862" bIns="121862" anchor="ctr" anchorCtr="0">
            <a:noAutofit/>
          </a:bodyPr>
          <a:lstStyle/>
          <a:p>
            <a:pPr marL="0" marR="0" lvl="0" indent="0" algn="l" rtl="0">
              <a:lnSpc>
                <a:spcPct val="100000"/>
              </a:lnSpc>
              <a:spcBef>
                <a:spcPts val="0"/>
              </a:spcBef>
              <a:spcAft>
                <a:spcPts val="0"/>
              </a:spcAft>
              <a:buNone/>
            </a:pPr>
            <a:endParaRPr sz="2399" dirty="0"/>
          </a:p>
        </p:txBody>
      </p:sp>
      <p:sp>
        <p:nvSpPr>
          <p:cNvPr id="13" name="Google Shape;76;p8">
            <a:extLst>
              <a:ext uri="{FF2B5EF4-FFF2-40B4-BE49-F238E27FC236}">
                <a16:creationId xmlns:a16="http://schemas.microsoft.com/office/drawing/2014/main" id="{C6C22511-2F43-1F43-AF19-87B17409A570}"/>
              </a:ext>
            </a:extLst>
          </p:cNvPr>
          <p:cNvSpPr/>
          <p:nvPr userDrawn="1"/>
        </p:nvSpPr>
        <p:spPr>
          <a:xfrm rot="-5400000" flipH="1">
            <a:off x="-285662" y="266483"/>
            <a:ext cx="2837970" cy="2292144"/>
          </a:xfrm>
          <a:custGeom>
            <a:avLst/>
            <a:gdLst/>
            <a:ahLst/>
            <a:cxnLst/>
            <a:rect l="l" t="t" r="r" b="b"/>
            <a:pathLst>
              <a:path w="99597" h="28488" extrusionOk="0">
                <a:moveTo>
                  <a:pt x="0" y="1"/>
                </a:moveTo>
                <a:lnTo>
                  <a:pt x="0" y="28488"/>
                </a:lnTo>
                <a:lnTo>
                  <a:pt x="99596" y="1"/>
                </a:lnTo>
                <a:close/>
              </a:path>
            </a:pathLst>
          </a:custGeom>
          <a:solidFill>
            <a:srgbClr val="801832"/>
          </a:solidFill>
          <a:ln>
            <a:noFill/>
          </a:ln>
        </p:spPr>
        <p:txBody>
          <a:bodyPr spcFirstLastPara="1" wrap="square" lIns="121862" tIns="121862" rIns="121862" bIns="121862" anchor="ctr" anchorCtr="0">
            <a:noAutofit/>
          </a:bodyPr>
          <a:lstStyle/>
          <a:p>
            <a:pPr marL="0" marR="0" lvl="0" indent="0" algn="l" rtl="0">
              <a:lnSpc>
                <a:spcPct val="100000"/>
              </a:lnSpc>
              <a:spcBef>
                <a:spcPts val="0"/>
              </a:spcBef>
              <a:spcAft>
                <a:spcPts val="0"/>
              </a:spcAft>
              <a:buNone/>
            </a:pPr>
            <a:endParaRPr sz="2399" dirty="0"/>
          </a:p>
        </p:txBody>
      </p:sp>
      <p:cxnSp>
        <p:nvCxnSpPr>
          <p:cNvPr id="14" name="Conector recto 13">
            <a:extLst>
              <a:ext uri="{FF2B5EF4-FFF2-40B4-BE49-F238E27FC236}">
                <a16:creationId xmlns:a16="http://schemas.microsoft.com/office/drawing/2014/main" id="{8ED6E9FC-2482-2F41-BB65-D4BA72493AA7}"/>
              </a:ext>
            </a:extLst>
          </p:cNvPr>
          <p:cNvCxnSpPr>
            <a:cxnSpLocks/>
          </p:cNvCxnSpPr>
          <p:nvPr userDrawn="1"/>
        </p:nvCxnSpPr>
        <p:spPr>
          <a:xfrm flipH="1">
            <a:off x="5010275" y="3646325"/>
            <a:ext cx="1978556" cy="0"/>
          </a:xfrm>
          <a:prstGeom prst="line">
            <a:avLst/>
          </a:prstGeom>
          <a:ln w="25400">
            <a:solidFill>
              <a:srgbClr val="223947"/>
            </a:solidFill>
          </a:ln>
        </p:spPr>
        <p:style>
          <a:lnRef idx="1">
            <a:schemeClr val="accent1"/>
          </a:lnRef>
          <a:fillRef idx="0">
            <a:schemeClr val="accent1"/>
          </a:fillRef>
          <a:effectRef idx="0">
            <a:schemeClr val="accent1"/>
          </a:effectRef>
          <a:fontRef idx="minor">
            <a:schemeClr val="tx1"/>
          </a:fontRef>
        </p:style>
      </p:cxnSp>
      <p:pic>
        <p:nvPicPr>
          <p:cNvPr id="15" name="Imagen 14">
            <a:extLst>
              <a:ext uri="{FF2B5EF4-FFF2-40B4-BE49-F238E27FC236}">
                <a16:creationId xmlns:a16="http://schemas.microsoft.com/office/drawing/2014/main" id="{A5681CA6-E269-6948-9B8D-40EE93C2C21B}"/>
              </a:ext>
            </a:extLst>
          </p:cNvPr>
          <p:cNvPicPr>
            <a:picLocks noChangeAspect="1"/>
          </p:cNvPicPr>
          <p:nvPr userDrawn="1"/>
        </p:nvPicPr>
        <p:blipFill>
          <a:blip r:embed="rId3"/>
          <a:stretch>
            <a:fillRect/>
          </a:stretch>
        </p:blipFill>
        <p:spPr>
          <a:xfrm>
            <a:off x="5418716" y="-6431"/>
            <a:ext cx="1354569" cy="1354151"/>
          </a:xfrm>
          <a:prstGeom prst="rect">
            <a:avLst/>
          </a:prstGeom>
        </p:spPr>
      </p:pic>
      <p:sp>
        <p:nvSpPr>
          <p:cNvPr id="2" name="Title 1"/>
          <p:cNvSpPr>
            <a:spLocks noGrp="1"/>
          </p:cNvSpPr>
          <p:nvPr>
            <p:ph type="ctrTitle" hasCustomPrompt="1"/>
          </p:nvPr>
        </p:nvSpPr>
        <p:spPr>
          <a:xfrm>
            <a:off x="1524000" y="1122364"/>
            <a:ext cx="9144000" cy="2387600"/>
          </a:xfrm>
        </p:spPr>
        <p:txBody>
          <a:bodyPr anchor="b">
            <a:normAutofit/>
          </a:bodyPr>
          <a:lstStyle>
            <a:lvl1pPr algn="ctr">
              <a:defRPr sz="3732" b="1" i="0">
                <a:solidFill>
                  <a:srgbClr val="AD2144"/>
                </a:solidFill>
                <a:latin typeface="Arial Black" panose="020B0604020202020204" pitchFamily="34" charset="0"/>
                <a:cs typeface="Arial Black" panose="020B0604020202020204" pitchFamily="34" charset="0"/>
              </a:defRPr>
            </a:lvl1pPr>
          </a:lstStyle>
          <a:p>
            <a:r>
              <a:rPr lang="es-ES" dirty="0"/>
              <a:t>TÍTULO PRESENTACIÓN</a:t>
            </a:r>
            <a:endParaRPr lang="en-US" dirty="0"/>
          </a:p>
        </p:txBody>
      </p:sp>
      <p:sp>
        <p:nvSpPr>
          <p:cNvPr id="3" name="Subtitle 2"/>
          <p:cNvSpPr>
            <a:spLocks noGrp="1"/>
          </p:cNvSpPr>
          <p:nvPr>
            <p:ph type="subTitle" idx="1" hasCustomPrompt="1"/>
          </p:nvPr>
        </p:nvSpPr>
        <p:spPr>
          <a:xfrm>
            <a:off x="1524000" y="3842865"/>
            <a:ext cx="9144000" cy="1655762"/>
          </a:xfrm>
        </p:spPr>
        <p:txBody>
          <a:bodyPr>
            <a:normAutofit/>
          </a:bodyPr>
          <a:lstStyle>
            <a:lvl1pPr marL="0" indent="0" algn="ctr">
              <a:buNone/>
              <a:defRPr sz="1599" b="1" i="0" spc="400">
                <a:solidFill>
                  <a:srgbClr val="223947"/>
                </a:solidFill>
                <a:latin typeface="Arial" panose="020B0604020202020204" pitchFamily="34" charset="0"/>
                <a:cs typeface="Arial" panose="020B0604020202020204" pitchFamily="34" charset="0"/>
              </a:defRPr>
            </a:lvl1pPr>
            <a:lvl2pPr marL="457051" indent="0" algn="ctr">
              <a:buNone/>
              <a:defRPr sz="1999"/>
            </a:lvl2pPr>
            <a:lvl3pPr marL="914103" indent="0" algn="ctr">
              <a:buNone/>
              <a:defRPr sz="1799"/>
            </a:lvl3pPr>
            <a:lvl4pPr marL="1371154" indent="0" algn="ctr">
              <a:buNone/>
              <a:defRPr sz="1599"/>
            </a:lvl4pPr>
            <a:lvl5pPr marL="1828206" indent="0" algn="ctr">
              <a:buNone/>
              <a:defRPr sz="1599"/>
            </a:lvl5pPr>
            <a:lvl6pPr marL="2285257" indent="0" algn="ctr">
              <a:buNone/>
              <a:defRPr sz="1599"/>
            </a:lvl6pPr>
            <a:lvl7pPr marL="2742308" indent="0" algn="ctr">
              <a:buNone/>
              <a:defRPr sz="1599"/>
            </a:lvl7pPr>
            <a:lvl8pPr marL="3199360" indent="0" algn="ctr">
              <a:buNone/>
              <a:defRPr sz="1599"/>
            </a:lvl8pPr>
            <a:lvl9pPr marL="3656411" indent="0" algn="ctr">
              <a:buNone/>
              <a:defRPr sz="1599"/>
            </a:lvl9pPr>
          </a:lstStyle>
          <a:p>
            <a:r>
              <a:rPr lang="es-ES" dirty="0"/>
              <a:t>SUBTÍTULO PRESENTACIÓN</a:t>
            </a:r>
            <a:endParaRPr lang="en-US" dirty="0"/>
          </a:p>
        </p:txBody>
      </p:sp>
      <p:sp>
        <p:nvSpPr>
          <p:cNvPr id="26" name="Marcador de texto 8">
            <a:extLst>
              <a:ext uri="{FF2B5EF4-FFF2-40B4-BE49-F238E27FC236}">
                <a16:creationId xmlns:a16="http://schemas.microsoft.com/office/drawing/2014/main" id="{F6F87D89-8CBB-AF4A-A098-FC46EC6609AE}"/>
              </a:ext>
            </a:extLst>
          </p:cNvPr>
          <p:cNvSpPr>
            <a:spLocks noGrp="1"/>
          </p:cNvSpPr>
          <p:nvPr>
            <p:ph type="body" sz="quarter" idx="46" hasCustomPrompt="1"/>
          </p:nvPr>
        </p:nvSpPr>
        <p:spPr>
          <a:xfrm>
            <a:off x="9780496" y="6084156"/>
            <a:ext cx="2130797" cy="590791"/>
          </a:xfrm>
        </p:spPr>
        <p:txBody>
          <a:bodyPr anchor="b">
            <a:normAutofit/>
          </a:bodyPr>
          <a:lstStyle>
            <a:lvl1pPr marL="0" indent="0" algn="ctr">
              <a:buNone/>
              <a:defRPr sz="1066" b="0" i="1" spc="400">
                <a:solidFill>
                  <a:schemeClr val="bg1"/>
                </a:solidFill>
                <a:latin typeface="Arial" panose="020B0604020202020204" pitchFamily="34" charset="0"/>
                <a:cs typeface="Arial" panose="020B0604020202020204" pitchFamily="34" charset="0"/>
              </a:defRPr>
            </a:lvl1pPr>
          </a:lstStyle>
          <a:p>
            <a:r>
              <a:rPr lang="es-ES" dirty="0"/>
              <a:t>09 / 01 / 2020</a:t>
            </a:r>
          </a:p>
        </p:txBody>
      </p:sp>
    </p:spTree>
    <p:extLst>
      <p:ext uri="{BB962C8B-B14F-4D97-AF65-F5344CB8AC3E}">
        <p14:creationId xmlns:p14="http://schemas.microsoft.com/office/powerpoint/2010/main" val="356398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DA0541-3BF5-C742-6942-109A8A9A8B44}"/>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EE2855A-8E18-4139-243A-3A3A318A6C23}"/>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4EC4D205-D341-F2C9-D6E4-DCD48DCC6DBB}"/>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136607A6-6EA2-2AB7-2934-B6927E6DC36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8EB4491-5FB1-F545-8D1C-133363BABE07}"/>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3996189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89118DE-7826-1B08-76F9-946996304406}"/>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D88BC905-08F0-8A0F-B351-1671098E6F0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428C7CC8-9D9A-A82C-6E06-A29B2FE6B0F2}"/>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D98E837D-9BD8-33A8-6E5C-B04CE568C5CF}"/>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B60A543-04F8-676C-60D5-14A52A816B3E}"/>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13668329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427B6F-138F-BCFC-1B49-30B2924DFA95}"/>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432B5454-5335-B1FC-4DBD-175424C2DFD5}"/>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09E2B20D-1E2A-D75E-39ED-29904C1E1E0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D3D6B159-CB99-EFEE-F36C-FC62FC471755}"/>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6" name="Marcador de pie de página 5">
            <a:extLst>
              <a:ext uri="{FF2B5EF4-FFF2-40B4-BE49-F238E27FC236}">
                <a16:creationId xmlns:a16="http://schemas.microsoft.com/office/drawing/2014/main" id="{EDE1224D-3671-CD6E-DBAC-D808650829DA}"/>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82FD795-7046-78A8-6FCB-B49E18C56DDE}"/>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4239528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171F62-454F-7325-6C44-DA0C3E2682F4}"/>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151902E0-4D26-FA25-0E59-5DAA0C02E2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48FB8481-BCBF-F7BA-824D-3A5A96A913BF}"/>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A575C8CD-8C01-F4C2-A170-74077A4663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2CCB436-1F72-55FA-E1BC-B7B3C1AD9202}"/>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B75FBC44-AA45-F221-DA73-5638FFD3FA3C}"/>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8" name="Marcador de pie de página 7">
            <a:extLst>
              <a:ext uri="{FF2B5EF4-FFF2-40B4-BE49-F238E27FC236}">
                <a16:creationId xmlns:a16="http://schemas.microsoft.com/office/drawing/2014/main" id="{0804861F-C4AF-6DFB-49BE-F0DFF63A9D5E}"/>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26604810-9CFA-2E9D-3472-5E33365D1350}"/>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3236698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4266DD-F10D-36DF-7A1F-69F7D7D0D524}"/>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4E1157A3-9975-F5B5-F3FC-591AD18EC4E9}"/>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4" name="Marcador de pie de página 3">
            <a:extLst>
              <a:ext uri="{FF2B5EF4-FFF2-40B4-BE49-F238E27FC236}">
                <a16:creationId xmlns:a16="http://schemas.microsoft.com/office/drawing/2014/main" id="{29602582-B914-0F06-852F-079D5B78730D}"/>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CCD094C8-72A1-9287-F313-5CEFA3E7E437}"/>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855937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F0A3E5B-F6F0-34B7-B7F5-8BBA899241C3}"/>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3" name="Marcador de pie de página 2">
            <a:extLst>
              <a:ext uri="{FF2B5EF4-FFF2-40B4-BE49-F238E27FC236}">
                <a16:creationId xmlns:a16="http://schemas.microsoft.com/office/drawing/2014/main" id="{E70643D1-A3AB-D1A5-207D-C3D85BA4015F}"/>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95F038D9-2A41-FE91-8B26-C2AE4AD42CD4}"/>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4194466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09139C-3C90-1464-697C-4365E846FAE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B10D933F-EE00-4727-BBB1-CAFEAB51AD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6DFBF0DB-0AF3-4639-F2E4-12C6E353D8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5F9D7B7-DD98-B2EF-685F-87F912291576}"/>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6" name="Marcador de pie de página 5">
            <a:extLst>
              <a:ext uri="{FF2B5EF4-FFF2-40B4-BE49-F238E27FC236}">
                <a16:creationId xmlns:a16="http://schemas.microsoft.com/office/drawing/2014/main" id="{6DDF4BD6-DA04-0195-F8B2-215890633D37}"/>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E79D464-1E82-7A19-A217-9ADA55B2F183}"/>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1932500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419744-1448-1CBA-6819-28231261400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6F306675-2CE8-3296-FAA1-46EF883ACF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7A78E1AB-E434-7C22-A0D3-9E159FB03F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75906BB-5A5A-3C77-9550-4ADD116CF842}"/>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6" name="Marcador de pie de página 5">
            <a:extLst>
              <a:ext uri="{FF2B5EF4-FFF2-40B4-BE49-F238E27FC236}">
                <a16:creationId xmlns:a16="http://schemas.microsoft.com/office/drawing/2014/main" id="{C82768F7-769B-C3F2-BF0E-8B2A8A67B531}"/>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04749892-988C-0090-B332-122C4FD5546A}"/>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176899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839FE67D-CADF-FC22-64AC-9986C2FA9C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81EB7BEC-334F-B92B-5FAF-645BE69868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DB97F45-DF94-AC18-2589-818E684721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79D83442-D9EA-1E07-8FA3-36E7925EEA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323086E8-8BFD-8EBA-2D8B-E04658A8E4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E40F866-E7D3-4DD5-A219-B984347A8238}" type="slidenum">
              <a:rPr lang="es-ES" smtClean="0"/>
              <a:t>‹Nº›</a:t>
            </a:fld>
            <a:endParaRPr lang="es-ES"/>
          </a:p>
        </p:txBody>
      </p:sp>
    </p:spTree>
    <p:extLst>
      <p:ext uri="{BB962C8B-B14F-4D97-AF65-F5344CB8AC3E}">
        <p14:creationId xmlns:p14="http://schemas.microsoft.com/office/powerpoint/2010/main" val="29635985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3.png"/><Relationship Id="rId3" Type="http://schemas.openxmlformats.org/officeDocument/2006/relationships/slideLayout" Target="../slideLayouts/slideLayout2.xml"/><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notesSlide" Target="../notesSlides/notesSlide2.xml"/><Relationship Id="rId9" Type="http://schemas.openxmlformats.org/officeDocument/2006/relationships/image" Target="../media/image8.png"/></Relationships>
</file>

<file path=ppt/slides/_rels/slide4.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slideLayout" Target="../slideLayouts/slideLayout2.xml"/><Relationship Id="rId7" Type="http://schemas.openxmlformats.org/officeDocument/2006/relationships/image" Target="../media/image14.svg"/><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notesSlide" Target="../notesSlides/notesSlide3.xml"/><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3.png"/><Relationship Id="rId3" Type="http://schemas.openxmlformats.org/officeDocument/2006/relationships/slideLayout" Target="../slideLayouts/slideLayout2.xml"/><Relationship Id="rId7" Type="http://schemas.openxmlformats.org/officeDocument/2006/relationships/image" Target="../media/image13.png"/><Relationship Id="rId12" Type="http://schemas.openxmlformats.org/officeDocument/2006/relationships/image" Target="../media/image21.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17.png"/><Relationship Id="rId11" Type="http://schemas.openxmlformats.org/officeDocument/2006/relationships/image" Target="../media/image20.pn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notesSlide" Target="../notesSlides/notesSlide4.xml"/><Relationship Id="rId9" Type="http://schemas.openxmlformats.org/officeDocument/2006/relationships/image" Target="../media/image18.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3.png"/><Relationship Id="rId5" Type="http://schemas.openxmlformats.org/officeDocument/2006/relationships/image" Target="../media/image22.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8" Type="http://schemas.openxmlformats.org/officeDocument/2006/relationships/hyperlink" Target="https://www.eba.europa.eu/sites/default/files/2025-03/213f539f-0742-44a8-8657-a5c4ecb0a202/List%20of%20possible%20values%20for%20all%20data%20fields%20with%20drop%20downs%20%28updated%203%20March%202025%29%20.xlsx" TargetMode="External"/><Relationship Id="rId3" Type="http://schemas.openxmlformats.org/officeDocument/2006/relationships/slideLayout" Target="../slideLayouts/slideLayout2.xml"/><Relationship Id="rId7" Type="http://schemas.openxmlformats.org/officeDocument/2006/relationships/hyperlink" Target="https://www.eba.europa.eu/sites/default/files/2025-04/717e7e5f-14ac-45c6-b336-b0aac6a9062a/Observations%20from%20RoI%20reporting%20testing%20-%20common%20issues%20-%20April%202025%20%281%29.pdf" TargetMode="External"/><Relationship Id="rId12" Type="http://schemas.openxmlformats.org/officeDocument/2006/relationships/image" Target="../media/image3.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hyperlink" Target="https://e-justice.europa.eu/topics/registers-business-insolvency-land/business-registers-search-company-eu_es" TargetMode="External"/><Relationship Id="rId11" Type="http://schemas.openxmlformats.org/officeDocument/2006/relationships/image" Target="../media/image25.png"/><Relationship Id="rId5" Type="http://schemas.openxmlformats.org/officeDocument/2006/relationships/hyperlink" Target="https://search.gleif.org/#/search/" TargetMode="External"/><Relationship Id="rId10" Type="http://schemas.openxmlformats.org/officeDocument/2006/relationships/image" Target="../media/image24.png"/><Relationship Id="rId4" Type="http://schemas.openxmlformats.org/officeDocument/2006/relationships/notesSlide" Target="../notesSlides/notesSlide6.xml"/><Relationship Id="rId9" Type="http://schemas.openxmlformats.org/officeDocument/2006/relationships/image" Target="../media/image23.png"/></Relationships>
</file>

<file path=ppt/slides/_rels/slide8.xml.rels><?xml version="1.0" encoding="UTF-8" standalone="yes"?>
<Relationships xmlns="http://schemas.openxmlformats.org/package/2006/relationships"><Relationship Id="rId3" Type="http://schemas.openxmlformats.org/officeDocument/2006/relationships/hyperlink" Target="mailto:ciberseguridad@cnmv.es" TargetMode="External"/><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hyperlink" Target="https://www.cnmv.es/Portal/Cibersegurida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0496A9-D99A-6E40-8F6B-F6C121F189C9}"/>
              </a:ext>
            </a:extLst>
          </p:cNvPr>
          <p:cNvSpPr>
            <a:spLocks noGrp="1"/>
          </p:cNvSpPr>
          <p:nvPr>
            <p:ph type="ctrTitle"/>
          </p:nvPr>
        </p:nvSpPr>
        <p:spPr>
          <a:xfrm>
            <a:off x="1525411" y="1131069"/>
            <a:ext cx="9141179" cy="2387600"/>
          </a:xfrm>
        </p:spPr>
        <p:txBody>
          <a:bodyPr>
            <a:normAutofit/>
          </a:bodyPr>
          <a:lstStyle/>
          <a:p>
            <a:br>
              <a:rPr lang="es-ES" dirty="0"/>
            </a:br>
            <a:endParaRPr lang="es-ES" dirty="0"/>
          </a:p>
        </p:txBody>
      </p:sp>
      <p:sp>
        <p:nvSpPr>
          <p:cNvPr id="3" name="Subtítulo 2">
            <a:extLst>
              <a:ext uri="{FF2B5EF4-FFF2-40B4-BE49-F238E27FC236}">
                <a16:creationId xmlns:a16="http://schemas.microsoft.com/office/drawing/2014/main" id="{997C6CF0-DE28-824B-B9EE-767BEC9525B3}"/>
              </a:ext>
            </a:extLst>
          </p:cNvPr>
          <p:cNvSpPr>
            <a:spLocks noGrp="1"/>
          </p:cNvSpPr>
          <p:nvPr>
            <p:ph type="subTitle" idx="1"/>
          </p:nvPr>
        </p:nvSpPr>
        <p:spPr/>
        <p:txBody>
          <a:bodyPr/>
          <a:lstStyle/>
          <a:p>
            <a:endParaRPr lang="es-ES" dirty="0"/>
          </a:p>
          <a:p>
            <a:endParaRPr lang="es-ES" dirty="0"/>
          </a:p>
        </p:txBody>
      </p:sp>
      <p:sp>
        <p:nvSpPr>
          <p:cNvPr id="4" name="Subtítulo 2">
            <a:extLst>
              <a:ext uri="{FF2B5EF4-FFF2-40B4-BE49-F238E27FC236}">
                <a16:creationId xmlns:a16="http://schemas.microsoft.com/office/drawing/2014/main" id="{20B35AFD-04EC-AA32-BB05-42F3D7484918}"/>
              </a:ext>
            </a:extLst>
          </p:cNvPr>
          <p:cNvSpPr txBox="1">
            <a:spLocks/>
          </p:cNvSpPr>
          <p:nvPr/>
        </p:nvSpPr>
        <p:spPr>
          <a:xfrm>
            <a:off x="1503214" y="3858264"/>
            <a:ext cx="9163376" cy="1640363"/>
          </a:xfrm>
          <a:prstGeom prst="rect">
            <a:avLst/>
          </a:prstGeom>
        </p:spPr>
        <p:txBody>
          <a:bodyPr vert="horz" lIns="121882" tIns="60941" rIns="121882" bIns="60941" rtlCol="0">
            <a:normAutofit/>
          </a:bodyPr>
          <a:lstStyle>
            <a:lvl1pPr marL="0" indent="0" algn="ctr" defTabSz="685800" rtl="0" eaLnBrk="1" latinLnBrk="0" hangingPunct="1">
              <a:lnSpc>
                <a:spcPct val="90000"/>
              </a:lnSpc>
              <a:spcBef>
                <a:spcPts val="750"/>
              </a:spcBef>
              <a:buFont typeface="Arial" panose="020B0604020202020204" pitchFamily="34" charset="0"/>
              <a:buNone/>
              <a:defRPr sz="1200" b="1" i="0" kern="1200" spc="300">
                <a:solidFill>
                  <a:srgbClr val="223947"/>
                </a:solidFill>
                <a:latin typeface="Arial" panose="020B0604020202020204" pitchFamily="34" charset="0"/>
                <a:ea typeface="+mn-ea"/>
                <a:cs typeface="Arial" panose="020B0604020202020204" pitchFamily="34" charset="0"/>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endParaRPr lang="es-ES" sz="1599" dirty="0"/>
          </a:p>
          <a:p>
            <a:r>
              <a:rPr lang="es-ES" sz="1599" dirty="0"/>
              <a:t>D.G. de Política Estratégica y Asuntos Internacionales</a:t>
            </a:r>
          </a:p>
        </p:txBody>
      </p:sp>
      <p:sp>
        <p:nvSpPr>
          <p:cNvPr id="6" name="Título 1">
            <a:extLst>
              <a:ext uri="{FF2B5EF4-FFF2-40B4-BE49-F238E27FC236}">
                <a16:creationId xmlns:a16="http://schemas.microsoft.com/office/drawing/2014/main" id="{2914482B-8626-3115-1892-02F68D253CD5}"/>
              </a:ext>
            </a:extLst>
          </p:cNvPr>
          <p:cNvSpPr txBox="1">
            <a:spLocks/>
          </p:cNvSpPr>
          <p:nvPr/>
        </p:nvSpPr>
        <p:spPr>
          <a:xfrm>
            <a:off x="1677811" y="1283469"/>
            <a:ext cx="9141179"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3732" b="1" i="0" kern="1200">
                <a:solidFill>
                  <a:srgbClr val="AD2144"/>
                </a:solidFill>
                <a:latin typeface="Arial Black" panose="020B0604020202020204" pitchFamily="34" charset="0"/>
                <a:ea typeface="+mj-ea"/>
                <a:cs typeface="Arial Black" panose="020B0604020202020204" pitchFamily="34" charset="0"/>
              </a:defRPr>
            </a:lvl1pPr>
          </a:lstStyle>
          <a:p>
            <a:br>
              <a:rPr lang="es-ES" dirty="0"/>
            </a:br>
            <a:r>
              <a:rPr lang="es-ES" dirty="0"/>
              <a:t>Conceptos técnicos sobre el registro de proveedores</a:t>
            </a:r>
          </a:p>
          <a:p>
            <a:endParaRPr lang="es-ES" dirty="0"/>
          </a:p>
        </p:txBody>
      </p:sp>
    </p:spTree>
    <p:extLst>
      <p:ext uri="{BB962C8B-B14F-4D97-AF65-F5344CB8AC3E}">
        <p14:creationId xmlns:p14="http://schemas.microsoft.com/office/powerpoint/2010/main" val="3545436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9B33A-1438-C633-DB8E-7E199E310C4D}"/>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561B1FE9-B9D4-B591-2C5D-5EA56F24127A}"/>
              </a:ext>
            </a:extLst>
          </p:cNvPr>
          <p:cNvSpPr>
            <a:spLocks noGrp="1"/>
          </p:cNvSpPr>
          <p:nvPr>
            <p:ph idx="1"/>
          </p:nvPr>
        </p:nvSpPr>
        <p:spPr>
          <a:xfrm>
            <a:off x="259080" y="179705"/>
            <a:ext cx="10515600" cy="4351338"/>
          </a:xfrm>
        </p:spPr>
        <p:txBody>
          <a:bodyPr>
            <a:normAutofit lnSpcReduction="10000"/>
          </a:bodyPr>
          <a:lstStyle/>
          <a:p>
            <a:pPr marL="0" indent="0">
              <a:buNone/>
            </a:pPr>
            <a:r>
              <a:rPr lang="es-ES" b="1" u="sng" dirty="0"/>
              <a:t>Contenido:</a:t>
            </a:r>
          </a:p>
          <a:p>
            <a:pPr marL="0" indent="0">
              <a:buNone/>
            </a:pPr>
            <a:endParaRPr lang="es-ES" b="1" u="sng" dirty="0"/>
          </a:p>
          <a:p>
            <a:r>
              <a:rPr lang="es-ES" sz="2400" dirty="0"/>
              <a:t>Campos obligatorios</a:t>
            </a:r>
          </a:p>
          <a:p>
            <a:pPr marL="0" indent="0">
              <a:buNone/>
            </a:pPr>
            <a:endParaRPr lang="es-ES" sz="2400" dirty="0"/>
          </a:p>
          <a:p>
            <a:r>
              <a:rPr lang="es-ES" sz="2400" dirty="0"/>
              <a:t>Claves primarias</a:t>
            </a:r>
          </a:p>
          <a:p>
            <a:endParaRPr lang="es-ES" sz="2400" dirty="0"/>
          </a:p>
          <a:p>
            <a:r>
              <a:rPr lang="es-ES" sz="2400" dirty="0"/>
              <a:t>Claves ajenas</a:t>
            </a:r>
          </a:p>
          <a:p>
            <a:pPr marL="0" indent="0">
              <a:buNone/>
            </a:pPr>
            <a:endParaRPr lang="es-ES" b="1" u="sng" dirty="0"/>
          </a:p>
          <a:p>
            <a:r>
              <a:rPr lang="es-ES" sz="2400" dirty="0"/>
              <a:t>Tipos de campos:</a:t>
            </a:r>
          </a:p>
          <a:p>
            <a:pPr marL="457200" lvl="1" indent="0">
              <a:buNone/>
            </a:pPr>
            <a:r>
              <a:rPr lang="es-ES" sz="2000" dirty="0"/>
              <a:t>Fecha, alfanumérico, entero, monetario, identificador, código seleccionable de la EBA</a:t>
            </a:r>
          </a:p>
          <a:p>
            <a:endParaRPr lang="es-ES" sz="2000" dirty="0"/>
          </a:p>
          <a:p>
            <a:endParaRPr lang="es-ES" dirty="0"/>
          </a:p>
        </p:txBody>
      </p:sp>
      <p:pic>
        <p:nvPicPr>
          <p:cNvPr id="10" name="Audio 9">
            <a:hlinkClick r:id="" action="ppaction://media"/>
            <a:extLst>
              <a:ext uri="{FF2B5EF4-FFF2-40B4-BE49-F238E27FC236}">
                <a16:creationId xmlns:a16="http://schemas.microsoft.com/office/drawing/2014/main" id="{5BCF371A-F3F3-00E2-A1B2-AC5879ECD63F}"/>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67798732"/>
      </p:ext>
    </p:extLst>
  </p:cSld>
  <p:clrMapOvr>
    <a:masterClrMapping/>
  </p:clrMapOvr>
  <mc:AlternateContent xmlns:mc="http://schemas.openxmlformats.org/markup-compatibility/2006" xmlns:p14="http://schemas.microsoft.com/office/powerpoint/2010/main">
    <mc:Choice Requires="p14">
      <p:transition spd="slow" p14:dur="2000" advTm="26974"/>
    </mc:Choice>
    <mc:Fallback xmlns="">
      <p:transition spd="slow" advTm="2697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CEBE4B-84FB-2C96-7CBB-C86DF003134F}"/>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5221AA78-E2EA-939B-6B91-88FBB906CAC8}"/>
              </a:ext>
            </a:extLst>
          </p:cNvPr>
          <p:cNvSpPr>
            <a:spLocks noGrp="1"/>
          </p:cNvSpPr>
          <p:nvPr>
            <p:ph idx="1"/>
          </p:nvPr>
        </p:nvSpPr>
        <p:spPr>
          <a:xfrm>
            <a:off x="259080" y="179704"/>
            <a:ext cx="11513820" cy="6392545"/>
          </a:xfrm>
        </p:spPr>
        <p:txBody>
          <a:bodyPr>
            <a:normAutofit/>
          </a:bodyPr>
          <a:lstStyle/>
          <a:p>
            <a:pPr marL="0" indent="0">
              <a:buNone/>
            </a:pPr>
            <a:r>
              <a:rPr lang="es-ES" b="1" u="sng" dirty="0"/>
              <a:t>Campos obligatorios:</a:t>
            </a:r>
          </a:p>
          <a:p>
            <a:r>
              <a:rPr lang="es-ES" dirty="0"/>
              <a:t>Diferentes casos:</a:t>
            </a:r>
          </a:p>
          <a:p>
            <a:pPr lvl="1"/>
            <a:r>
              <a:rPr lang="es-ES" dirty="0"/>
              <a:t>De tipo clave</a:t>
            </a:r>
          </a:p>
          <a:p>
            <a:pPr lvl="1"/>
            <a:r>
              <a:rPr lang="es-ES" dirty="0"/>
              <a:t>Se indica </a:t>
            </a:r>
            <a:r>
              <a:rPr lang="es-ES"/>
              <a:t>la obligatoriedad</a:t>
            </a:r>
            <a:endParaRPr lang="es-ES" dirty="0"/>
          </a:p>
          <a:p>
            <a:pPr lvl="1"/>
            <a:r>
              <a:rPr lang="es-ES" dirty="0"/>
              <a:t>Depende del valor de otro campo</a:t>
            </a:r>
          </a:p>
          <a:p>
            <a:endParaRPr lang="es-ES" dirty="0"/>
          </a:p>
          <a:p>
            <a:endParaRPr lang="es-ES" dirty="0"/>
          </a:p>
          <a:p>
            <a:r>
              <a:rPr lang="es-ES" dirty="0"/>
              <a:t>Como rellenar si no aplica:</a:t>
            </a:r>
          </a:p>
          <a:p>
            <a:pPr lvl="1"/>
            <a:r>
              <a:rPr lang="es-ES" dirty="0"/>
              <a:t>Campo de tipo fecha:</a:t>
            </a:r>
          </a:p>
          <a:p>
            <a:pPr lvl="1"/>
            <a:r>
              <a:rPr lang="es-ES" dirty="0"/>
              <a:t>De tipo alfanumérico:</a:t>
            </a:r>
          </a:p>
          <a:p>
            <a:pPr lvl="1"/>
            <a:r>
              <a:rPr lang="es-ES" dirty="0"/>
              <a:t>De tipo código:</a:t>
            </a:r>
          </a:p>
          <a:p>
            <a:endParaRPr lang="es-ES" dirty="0"/>
          </a:p>
          <a:p>
            <a:endParaRPr lang="es-ES" dirty="0"/>
          </a:p>
        </p:txBody>
      </p:sp>
      <p:pic>
        <p:nvPicPr>
          <p:cNvPr id="6" name="Imagen 5">
            <a:extLst>
              <a:ext uri="{FF2B5EF4-FFF2-40B4-BE49-F238E27FC236}">
                <a16:creationId xmlns:a16="http://schemas.microsoft.com/office/drawing/2014/main" id="{0C0003BB-25A7-690E-8EE2-3C8E44087AA3}"/>
              </a:ext>
            </a:extLst>
          </p:cNvPr>
          <p:cNvPicPr>
            <a:picLocks noChangeAspect="1"/>
          </p:cNvPicPr>
          <p:nvPr/>
        </p:nvPicPr>
        <p:blipFill>
          <a:blip r:embed="rId5"/>
          <a:stretch>
            <a:fillRect/>
          </a:stretch>
        </p:blipFill>
        <p:spPr>
          <a:xfrm>
            <a:off x="4321492" y="732155"/>
            <a:ext cx="3076575" cy="638175"/>
          </a:xfrm>
          <a:prstGeom prst="rect">
            <a:avLst/>
          </a:prstGeom>
        </p:spPr>
      </p:pic>
      <p:pic>
        <p:nvPicPr>
          <p:cNvPr id="8" name="Imagen 7">
            <a:extLst>
              <a:ext uri="{FF2B5EF4-FFF2-40B4-BE49-F238E27FC236}">
                <a16:creationId xmlns:a16="http://schemas.microsoft.com/office/drawing/2014/main" id="{8756D837-1C0B-D4A2-8073-825A0D8D1744}"/>
              </a:ext>
            </a:extLst>
          </p:cNvPr>
          <p:cNvPicPr>
            <a:picLocks noChangeAspect="1"/>
          </p:cNvPicPr>
          <p:nvPr/>
        </p:nvPicPr>
        <p:blipFill>
          <a:blip r:embed="rId6"/>
          <a:stretch>
            <a:fillRect/>
          </a:stretch>
        </p:blipFill>
        <p:spPr>
          <a:xfrm>
            <a:off x="7833836" y="732154"/>
            <a:ext cx="2505075" cy="638175"/>
          </a:xfrm>
          <a:prstGeom prst="rect">
            <a:avLst/>
          </a:prstGeom>
        </p:spPr>
      </p:pic>
      <p:pic>
        <p:nvPicPr>
          <p:cNvPr id="10" name="Imagen 9">
            <a:extLst>
              <a:ext uri="{FF2B5EF4-FFF2-40B4-BE49-F238E27FC236}">
                <a16:creationId xmlns:a16="http://schemas.microsoft.com/office/drawing/2014/main" id="{BA62EDD7-83A9-A7A8-DB85-08936E4F3A08}"/>
              </a:ext>
            </a:extLst>
          </p:cNvPr>
          <p:cNvPicPr>
            <a:picLocks noChangeAspect="1"/>
          </p:cNvPicPr>
          <p:nvPr/>
        </p:nvPicPr>
        <p:blipFill>
          <a:blip r:embed="rId7"/>
          <a:stretch>
            <a:fillRect/>
          </a:stretch>
        </p:blipFill>
        <p:spPr>
          <a:xfrm>
            <a:off x="4748212" y="1370329"/>
            <a:ext cx="3609975" cy="638175"/>
          </a:xfrm>
          <a:prstGeom prst="rect">
            <a:avLst/>
          </a:prstGeom>
        </p:spPr>
      </p:pic>
      <p:pic>
        <p:nvPicPr>
          <p:cNvPr id="12" name="Imagen 11">
            <a:extLst>
              <a:ext uri="{FF2B5EF4-FFF2-40B4-BE49-F238E27FC236}">
                <a16:creationId xmlns:a16="http://schemas.microsoft.com/office/drawing/2014/main" id="{35BF7C4A-A7D6-77F7-B8AA-62C0BE75A0ED}"/>
              </a:ext>
            </a:extLst>
          </p:cNvPr>
          <p:cNvPicPr>
            <a:picLocks noChangeAspect="1"/>
          </p:cNvPicPr>
          <p:nvPr/>
        </p:nvPicPr>
        <p:blipFill>
          <a:blip r:embed="rId8"/>
          <a:stretch>
            <a:fillRect/>
          </a:stretch>
        </p:blipFill>
        <p:spPr>
          <a:xfrm>
            <a:off x="3566636" y="2464910"/>
            <a:ext cx="6772275" cy="485775"/>
          </a:xfrm>
          <a:prstGeom prst="rect">
            <a:avLst/>
          </a:prstGeom>
        </p:spPr>
      </p:pic>
      <p:pic>
        <p:nvPicPr>
          <p:cNvPr id="14" name="Imagen 13">
            <a:extLst>
              <a:ext uri="{FF2B5EF4-FFF2-40B4-BE49-F238E27FC236}">
                <a16:creationId xmlns:a16="http://schemas.microsoft.com/office/drawing/2014/main" id="{0439D9DE-BBD8-CDF0-A449-546C5FA5A61F}"/>
              </a:ext>
            </a:extLst>
          </p:cNvPr>
          <p:cNvPicPr>
            <a:picLocks noChangeAspect="1"/>
          </p:cNvPicPr>
          <p:nvPr/>
        </p:nvPicPr>
        <p:blipFill>
          <a:blip r:embed="rId9"/>
          <a:stretch>
            <a:fillRect/>
          </a:stretch>
        </p:blipFill>
        <p:spPr>
          <a:xfrm>
            <a:off x="6524625" y="3060702"/>
            <a:ext cx="5667375" cy="1533525"/>
          </a:xfrm>
          <a:prstGeom prst="rect">
            <a:avLst/>
          </a:prstGeom>
        </p:spPr>
      </p:pic>
      <p:pic>
        <p:nvPicPr>
          <p:cNvPr id="16" name="Imagen 15">
            <a:extLst>
              <a:ext uri="{FF2B5EF4-FFF2-40B4-BE49-F238E27FC236}">
                <a16:creationId xmlns:a16="http://schemas.microsoft.com/office/drawing/2014/main" id="{0338B4F8-0A2A-ADE0-607F-4CFA2CCAAAF7}"/>
              </a:ext>
            </a:extLst>
          </p:cNvPr>
          <p:cNvPicPr>
            <a:picLocks noChangeAspect="1"/>
          </p:cNvPicPr>
          <p:nvPr/>
        </p:nvPicPr>
        <p:blipFill>
          <a:blip r:embed="rId10"/>
          <a:stretch>
            <a:fillRect/>
          </a:stretch>
        </p:blipFill>
        <p:spPr>
          <a:xfrm>
            <a:off x="5819775" y="4793137"/>
            <a:ext cx="6429375" cy="714375"/>
          </a:xfrm>
          <a:prstGeom prst="rect">
            <a:avLst/>
          </a:prstGeom>
        </p:spPr>
      </p:pic>
      <p:pic>
        <p:nvPicPr>
          <p:cNvPr id="18" name="Imagen 17">
            <a:extLst>
              <a:ext uri="{FF2B5EF4-FFF2-40B4-BE49-F238E27FC236}">
                <a16:creationId xmlns:a16="http://schemas.microsoft.com/office/drawing/2014/main" id="{624C2C09-D4EF-476A-AAF4-1588F2B26074}"/>
              </a:ext>
            </a:extLst>
          </p:cNvPr>
          <p:cNvPicPr>
            <a:picLocks noChangeAspect="1"/>
          </p:cNvPicPr>
          <p:nvPr/>
        </p:nvPicPr>
        <p:blipFill>
          <a:blip r:embed="rId11"/>
          <a:stretch>
            <a:fillRect/>
          </a:stretch>
        </p:blipFill>
        <p:spPr>
          <a:xfrm>
            <a:off x="401954" y="4981574"/>
            <a:ext cx="5286375" cy="1590675"/>
          </a:xfrm>
          <a:prstGeom prst="rect">
            <a:avLst/>
          </a:prstGeom>
        </p:spPr>
      </p:pic>
      <p:pic>
        <p:nvPicPr>
          <p:cNvPr id="20" name="Imagen 19">
            <a:extLst>
              <a:ext uri="{FF2B5EF4-FFF2-40B4-BE49-F238E27FC236}">
                <a16:creationId xmlns:a16="http://schemas.microsoft.com/office/drawing/2014/main" id="{947655A6-40E3-E621-667B-C510836FB1F5}"/>
              </a:ext>
            </a:extLst>
          </p:cNvPr>
          <p:cNvPicPr>
            <a:picLocks noChangeAspect="1"/>
          </p:cNvPicPr>
          <p:nvPr/>
        </p:nvPicPr>
        <p:blipFill>
          <a:blip r:embed="rId12"/>
          <a:stretch>
            <a:fillRect/>
          </a:stretch>
        </p:blipFill>
        <p:spPr>
          <a:xfrm>
            <a:off x="5932171" y="5688011"/>
            <a:ext cx="5857875" cy="828675"/>
          </a:xfrm>
          <a:prstGeom prst="rect">
            <a:avLst/>
          </a:prstGeom>
        </p:spPr>
      </p:pic>
      <p:pic>
        <p:nvPicPr>
          <p:cNvPr id="23" name="Audio 22">
            <a:hlinkClick r:id="" action="ppaction://media"/>
            <a:extLst>
              <a:ext uri="{FF2B5EF4-FFF2-40B4-BE49-F238E27FC236}">
                <a16:creationId xmlns:a16="http://schemas.microsoft.com/office/drawing/2014/main" id="{33AFDE8D-545C-C340-424D-E9F4EC6B1C49}"/>
              </a:ext>
            </a:extLst>
          </p:cNvPr>
          <p:cNvPicPr>
            <a:picLocks noChangeAspect="1"/>
          </p:cNvPicPr>
          <p:nvPr>
            <a:audioFile r:link="rId2"/>
            <p:extLst>
              <p:ext uri="{DAA4B4D4-6D71-4841-9C94-3DE7FCFB9230}">
                <p14:media xmlns:p14="http://schemas.microsoft.com/office/powerpoint/2010/main" r:embed="rId1"/>
              </p:ext>
            </p:extLst>
          </p:nvPr>
        </p:nvPicPr>
        <p:blipFill>
          <a:blip r:embed="rId13"/>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887439982"/>
      </p:ext>
    </p:extLst>
  </p:cSld>
  <p:clrMapOvr>
    <a:masterClrMapping/>
  </p:clrMapOvr>
  <mc:AlternateContent xmlns:mc="http://schemas.openxmlformats.org/markup-compatibility/2006" xmlns:p14="http://schemas.microsoft.com/office/powerpoint/2010/main">
    <mc:Choice Requires="p14">
      <p:transition spd="slow" p14:dur="2000" advTm="157743"/>
    </mc:Choice>
    <mc:Fallback xmlns="">
      <p:transition spd="slow" advTm="15774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89265F6C-431D-33A2-4C4C-FDA8F682D5B8}"/>
              </a:ext>
            </a:extLst>
          </p:cNvPr>
          <p:cNvSpPr>
            <a:spLocks noGrp="1"/>
          </p:cNvSpPr>
          <p:nvPr>
            <p:ph idx="1"/>
          </p:nvPr>
        </p:nvSpPr>
        <p:spPr>
          <a:xfrm>
            <a:off x="259080" y="179704"/>
            <a:ext cx="11564620" cy="6411595"/>
          </a:xfrm>
        </p:spPr>
        <p:txBody>
          <a:bodyPr>
            <a:normAutofit fontScale="85000" lnSpcReduction="20000"/>
          </a:bodyPr>
          <a:lstStyle/>
          <a:p>
            <a:pPr marL="0" indent="0">
              <a:buNone/>
            </a:pPr>
            <a:r>
              <a:rPr lang="es-ES" b="1" u="sng" dirty="0"/>
              <a:t>Claves primarias:</a:t>
            </a:r>
          </a:p>
          <a:p>
            <a:pPr marL="0" indent="0">
              <a:buNone/>
            </a:pPr>
            <a:r>
              <a:rPr lang="es-ES" sz="2400" dirty="0"/>
              <a:t>Es un campo o combinación de campos que identifica de forma única a cada registro.</a:t>
            </a:r>
          </a:p>
          <a:p>
            <a:pPr marL="0" indent="0">
              <a:buNone/>
            </a:pPr>
            <a:r>
              <a:rPr lang="es-ES" sz="2400" dirty="0"/>
              <a:t>Tienen los siguientes requisitos:</a:t>
            </a:r>
          </a:p>
          <a:p>
            <a:r>
              <a:rPr lang="es-ES" sz="2400" dirty="0"/>
              <a:t>No puede haber dos registros con la misma clave primaria repetida.</a:t>
            </a:r>
          </a:p>
          <a:p>
            <a:endParaRPr lang="es-ES" sz="2400" dirty="0"/>
          </a:p>
          <a:p>
            <a:endParaRPr lang="es-ES" sz="2400" dirty="0"/>
          </a:p>
          <a:p>
            <a:endParaRPr lang="es-ES" sz="2400" dirty="0"/>
          </a:p>
          <a:p>
            <a:endParaRPr lang="es-ES" sz="2400" dirty="0"/>
          </a:p>
          <a:p>
            <a:endParaRPr lang="es-ES" sz="2400" dirty="0"/>
          </a:p>
          <a:p>
            <a:endParaRPr lang="es-ES" sz="2400" dirty="0"/>
          </a:p>
          <a:p>
            <a:r>
              <a:rPr lang="es-ES" sz="2400" dirty="0"/>
              <a:t>Se deben rellenar todos los campos que formen parte de la clave primaria.</a:t>
            </a:r>
          </a:p>
          <a:p>
            <a:endParaRPr lang="es-ES" sz="2400" dirty="0"/>
          </a:p>
          <a:p>
            <a:pPr marL="0" indent="0">
              <a:buNone/>
            </a:pPr>
            <a:endParaRPr lang="es-ES" sz="2400" dirty="0"/>
          </a:p>
          <a:p>
            <a:pPr marL="0" indent="0">
              <a:buNone/>
            </a:pPr>
            <a:endParaRPr lang="es-ES" sz="2400" dirty="0"/>
          </a:p>
          <a:p>
            <a:pPr marL="0" indent="0">
              <a:buNone/>
            </a:pPr>
            <a:endParaRPr lang="es-ES" sz="2400" dirty="0"/>
          </a:p>
          <a:p>
            <a:pPr marL="0" indent="0">
              <a:buNone/>
            </a:pPr>
            <a:endParaRPr lang="es-ES" sz="2400" dirty="0"/>
          </a:p>
          <a:p>
            <a:pPr marL="0" indent="0">
              <a:buNone/>
            </a:pPr>
            <a:endParaRPr lang="es-ES" sz="2400" dirty="0"/>
          </a:p>
          <a:p>
            <a:pPr marL="0" indent="0">
              <a:buNone/>
            </a:pPr>
            <a:r>
              <a:rPr lang="es-ES" sz="2400" dirty="0"/>
              <a:t>En la plantilla se han marcado en amarillo los campos que forman parte de la clave primaria.</a:t>
            </a:r>
          </a:p>
          <a:p>
            <a:pPr marL="0" indent="0">
              <a:buNone/>
            </a:pPr>
            <a:endParaRPr lang="es-ES" sz="2400" dirty="0"/>
          </a:p>
        </p:txBody>
      </p:sp>
      <p:pic>
        <p:nvPicPr>
          <p:cNvPr id="4" name="Imagen 3">
            <a:extLst>
              <a:ext uri="{FF2B5EF4-FFF2-40B4-BE49-F238E27FC236}">
                <a16:creationId xmlns:a16="http://schemas.microsoft.com/office/drawing/2014/main" id="{B66CBAF9-9D94-A28C-237A-49A1F513EA06}"/>
              </a:ext>
            </a:extLst>
          </p:cNvPr>
          <p:cNvPicPr>
            <a:picLocks noChangeAspect="1"/>
          </p:cNvPicPr>
          <p:nvPr/>
        </p:nvPicPr>
        <p:blipFill>
          <a:blip r:embed="rId5"/>
          <a:stretch>
            <a:fillRect/>
          </a:stretch>
        </p:blipFill>
        <p:spPr>
          <a:xfrm>
            <a:off x="490537" y="1648776"/>
            <a:ext cx="10296525" cy="1724025"/>
          </a:xfrm>
          <a:prstGeom prst="rect">
            <a:avLst/>
          </a:prstGeom>
        </p:spPr>
      </p:pic>
      <p:pic>
        <p:nvPicPr>
          <p:cNvPr id="6" name="Gráfico 5" descr="Cerrar con relleno sólido">
            <a:extLst>
              <a:ext uri="{FF2B5EF4-FFF2-40B4-BE49-F238E27FC236}">
                <a16:creationId xmlns:a16="http://schemas.microsoft.com/office/drawing/2014/main" id="{21004F89-4D03-68B1-422C-C4838F16B3C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398000" y="2155188"/>
            <a:ext cx="914400" cy="914400"/>
          </a:xfrm>
          <a:prstGeom prst="rect">
            <a:avLst/>
          </a:prstGeom>
        </p:spPr>
      </p:pic>
      <p:pic>
        <p:nvPicPr>
          <p:cNvPr id="8" name="Imagen 7">
            <a:extLst>
              <a:ext uri="{FF2B5EF4-FFF2-40B4-BE49-F238E27FC236}">
                <a16:creationId xmlns:a16="http://schemas.microsoft.com/office/drawing/2014/main" id="{A5166AE7-3A1B-2890-4FA2-99EBAABBEB14}"/>
              </a:ext>
            </a:extLst>
          </p:cNvPr>
          <p:cNvPicPr>
            <a:picLocks noChangeAspect="1"/>
          </p:cNvPicPr>
          <p:nvPr/>
        </p:nvPicPr>
        <p:blipFill>
          <a:blip r:embed="rId8"/>
          <a:stretch>
            <a:fillRect/>
          </a:stretch>
        </p:blipFill>
        <p:spPr>
          <a:xfrm>
            <a:off x="557212" y="4075749"/>
            <a:ext cx="11077575" cy="1133475"/>
          </a:xfrm>
          <a:prstGeom prst="rect">
            <a:avLst/>
          </a:prstGeom>
        </p:spPr>
      </p:pic>
      <p:pic>
        <p:nvPicPr>
          <p:cNvPr id="9" name="Gráfico 8" descr="Cerrar con relleno sólido">
            <a:extLst>
              <a:ext uri="{FF2B5EF4-FFF2-40B4-BE49-F238E27FC236}">
                <a16:creationId xmlns:a16="http://schemas.microsoft.com/office/drawing/2014/main" id="{1B9D5E9E-E8A9-28E6-7F43-9A84B017CE1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525000" y="4384673"/>
            <a:ext cx="914400" cy="914400"/>
          </a:xfrm>
          <a:prstGeom prst="rect">
            <a:avLst/>
          </a:prstGeom>
        </p:spPr>
      </p:pic>
      <p:pic>
        <p:nvPicPr>
          <p:cNvPr id="10" name="Audio 9">
            <a:hlinkClick r:id="" action="ppaction://media"/>
            <a:extLst>
              <a:ext uri="{FF2B5EF4-FFF2-40B4-BE49-F238E27FC236}">
                <a16:creationId xmlns:a16="http://schemas.microsoft.com/office/drawing/2014/main" id="{C90B0B55-D092-1A29-0887-9272D29C3713}"/>
              </a:ext>
            </a:extLst>
          </p:cNvPr>
          <p:cNvPicPr>
            <a:picLocks noChangeAspect="1"/>
          </p:cNvPicPr>
          <p:nvPr>
            <a:audioFile r:link="rId2"/>
            <p:extLst>
              <p:ext uri="{DAA4B4D4-6D71-4841-9C94-3DE7FCFB9230}">
                <p14:media xmlns:p14="http://schemas.microsoft.com/office/powerpoint/2010/main" r:embed="rId1"/>
              </p:ext>
            </p:extLst>
          </p:nvPr>
        </p:nvPicPr>
        <p:blipFill>
          <a:blip r:embed="rId9"/>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85341030"/>
      </p:ext>
    </p:extLst>
  </p:cSld>
  <p:clrMapOvr>
    <a:masterClrMapping/>
  </p:clrMapOvr>
  <mc:AlternateContent xmlns:mc="http://schemas.openxmlformats.org/markup-compatibility/2006" xmlns:p14="http://schemas.microsoft.com/office/powerpoint/2010/main">
    <mc:Choice Requires="p14">
      <p:transition spd="slow" p14:dur="2000" advTm="81850"/>
    </mc:Choice>
    <mc:Fallback xmlns="">
      <p:transition spd="slow" advTm="818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DADE42-C3C5-614E-29F8-D874710E16F5}"/>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C69B5FC8-158B-C5D4-9AAB-DDD89B50EC70}"/>
              </a:ext>
            </a:extLst>
          </p:cNvPr>
          <p:cNvSpPr>
            <a:spLocks noGrp="1"/>
          </p:cNvSpPr>
          <p:nvPr>
            <p:ph idx="1"/>
          </p:nvPr>
        </p:nvSpPr>
        <p:spPr>
          <a:xfrm>
            <a:off x="259080" y="179704"/>
            <a:ext cx="11564620" cy="6411595"/>
          </a:xfrm>
        </p:spPr>
        <p:txBody>
          <a:bodyPr>
            <a:normAutofit/>
          </a:bodyPr>
          <a:lstStyle/>
          <a:p>
            <a:pPr marL="0" indent="0">
              <a:buNone/>
            </a:pPr>
            <a:r>
              <a:rPr lang="es-ES" b="1" u="sng" dirty="0"/>
              <a:t>Claves ajenas:</a:t>
            </a:r>
          </a:p>
          <a:p>
            <a:pPr marL="0" indent="0">
              <a:buNone/>
            </a:pPr>
            <a:r>
              <a:rPr lang="es-ES" sz="2400" dirty="0"/>
              <a:t>Son campos cuyos valores se corresponden a valores de otra plantilla (u otro campo de la propia plantilla). </a:t>
            </a:r>
          </a:p>
          <a:p>
            <a:pPr marL="0" indent="0">
              <a:buNone/>
            </a:pPr>
            <a:r>
              <a:rPr lang="es-ES" sz="2400" dirty="0"/>
              <a:t>Tienen los siguientes requisitos:</a:t>
            </a:r>
          </a:p>
          <a:p>
            <a:r>
              <a:rPr lang="es-ES" sz="2400" dirty="0"/>
              <a:t>El valor debe de existir en otro campo del registro.</a:t>
            </a:r>
          </a:p>
          <a:p>
            <a:endParaRPr lang="es-ES" sz="2400" dirty="0"/>
          </a:p>
          <a:p>
            <a:endParaRPr lang="es-ES" sz="2400" dirty="0"/>
          </a:p>
          <a:p>
            <a:endParaRPr lang="es-ES" sz="2400" dirty="0"/>
          </a:p>
          <a:p>
            <a:r>
              <a:rPr lang="es-ES" sz="2400" dirty="0"/>
              <a:t>No puede estar vacío ni se pueden agrupar.</a:t>
            </a:r>
          </a:p>
          <a:p>
            <a:endParaRPr lang="es-ES" sz="2400" dirty="0"/>
          </a:p>
          <a:p>
            <a:endParaRPr lang="es-ES" sz="2400" dirty="0"/>
          </a:p>
          <a:p>
            <a:endParaRPr lang="es-ES" sz="2400" dirty="0"/>
          </a:p>
          <a:p>
            <a:pPr marL="0" indent="0">
              <a:buNone/>
            </a:pPr>
            <a:endParaRPr lang="es-ES" sz="2400" dirty="0"/>
          </a:p>
          <a:p>
            <a:pPr marL="0" indent="0">
              <a:buNone/>
            </a:pPr>
            <a:endParaRPr lang="es-ES" sz="2400" dirty="0"/>
          </a:p>
          <a:p>
            <a:endParaRPr lang="es-ES" dirty="0"/>
          </a:p>
        </p:txBody>
      </p:sp>
      <p:pic>
        <p:nvPicPr>
          <p:cNvPr id="4" name="Imagen 3">
            <a:extLst>
              <a:ext uri="{FF2B5EF4-FFF2-40B4-BE49-F238E27FC236}">
                <a16:creationId xmlns:a16="http://schemas.microsoft.com/office/drawing/2014/main" id="{7C456CCB-4A8E-6BEF-C22E-73F80780EF20}"/>
              </a:ext>
            </a:extLst>
          </p:cNvPr>
          <p:cNvPicPr>
            <a:picLocks noChangeAspect="1"/>
          </p:cNvPicPr>
          <p:nvPr/>
        </p:nvPicPr>
        <p:blipFill>
          <a:blip r:embed="rId5"/>
          <a:stretch>
            <a:fillRect/>
          </a:stretch>
        </p:blipFill>
        <p:spPr>
          <a:xfrm>
            <a:off x="300534" y="2461852"/>
            <a:ext cx="2174731" cy="1322387"/>
          </a:xfrm>
          <a:prstGeom prst="rect">
            <a:avLst/>
          </a:prstGeom>
        </p:spPr>
      </p:pic>
      <p:pic>
        <p:nvPicPr>
          <p:cNvPr id="6" name="Imagen 5">
            <a:extLst>
              <a:ext uri="{FF2B5EF4-FFF2-40B4-BE49-F238E27FC236}">
                <a16:creationId xmlns:a16="http://schemas.microsoft.com/office/drawing/2014/main" id="{08AE1188-4A2D-9BAB-2700-0AA0719D871C}"/>
              </a:ext>
            </a:extLst>
          </p:cNvPr>
          <p:cNvPicPr>
            <a:picLocks noChangeAspect="1"/>
          </p:cNvPicPr>
          <p:nvPr/>
        </p:nvPicPr>
        <p:blipFill>
          <a:blip r:embed="rId6"/>
          <a:stretch>
            <a:fillRect/>
          </a:stretch>
        </p:blipFill>
        <p:spPr>
          <a:xfrm>
            <a:off x="2652251" y="2552700"/>
            <a:ext cx="3026368" cy="1093787"/>
          </a:xfrm>
          <a:prstGeom prst="rect">
            <a:avLst/>
          </a:prstGeom>
        </p:spPr>
      </p:pic>
      <p:pic>
        <p:nvPicPr>
          <p:cNvPr id="7" name="Gráfico 6" descr="Cerrar con relleno sólido">
            <a:extLst>
              <a:ext uri="{FF2B5EF4-FFF2-40B4-BE49-F238E27FC236}">
                <a16:creationId xmlns:a16="http://schemas.microsoft.com/office/drawing/2014/main" id="{45C0D518-8B37-D1BB-2CA7-1410EFE3CC0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226041" y="2832099"/>
            <a:ext cx="737393" cy="737393"/>
          </a:xfrm>
          <a:prstGeom prst="rect">
            <a:avLst/>
          </a:prstGeom>
        </p:spPr>
      </p:pic>
      <p:sp>
        <p:nvSpPr>
          <p:cNvPr id="8" name="CuadroTexto 7">
            <a:extLst>
              <a:ext uri="{FF2B5EF4-FFF2-40B4-BE49-F238E27FC236}">
                <a16:creationId xmlns:a16="http://schemas.microsoft.com/office/drawing/2014/main" id="{7385111D-7D38-C126-117F-A5D2DB3BD357}"/>
              </a:ext>
            </a:extLst>
          </p:cNvPr>
          <p:cNvSpPr txBox="1"/>
          <p:nvPr/>
        </p:nvSpPr>
        <p:spPr>
          <a:xfrm>
            <a:off x="330200" y="2291834"/>
            <a:ext cx="989373" cy="369332"/>
          </a:xfrm>
          <a:prstGeom prst="rect">
            <a:avLst/>
          </a:prstGeom>
          <a:noFill/>
        </p:spPr>
        <p:txBody>
          <a:bodyPr wrap="none" rtlCol="0">
            <a:spAutoFit/>
          </a:bodyPr>
          <a:lstStyle/>
          <a:p>
            <a:r>
              <a:rPr lang="es-ES" dirty="0"/>
              <a:t>B_02.02</a:t>
            </a:r>
          </a:p>
        </p:txBody>
      </p:sp>
      <p:sp>
        <p:nvSpPr>
          <p:cNvPr id="9" name="CuadroTexto 8">
            <a:extLst>
              <a:ext uri="{FF2B5EF4-FFF2-40B4-BE49-F238E27FC236}">
                <a16:creationId xmlns:a16="http://schemas.microsoft.com/office/drawing/2014/main" id="{17C0EF0A-8A0A-91D0-B981-063235455937}"/>
              </a:ext>
            </a:extLst>
          </p:cNvPr>
          <p:cNvSpPr txBox="1"/>
          <p:nvPr/>
        </p:nvSpPr>
        <p:spPr>
          <a:xfrm>
            <a:off x="2652251" y="2259568"/>
            <a:ext cx="989373" cy="369332"/>
          </a:xfrm>
          <a:prstGeom prst="rect">
            <a:avLst/>
          </a:prstGeom>
          <a:noFill/>
        </p:spPr>
        <p:txBody>
          <a:bodyPr wrap="none" rtlCol="0">
            <a:spAutoFit/>
          </a:bodyPr>
          <a:lstStyle/>
          <a:p>
            <a:r>
              <a:rPr lang="es-ES" dirty="0"/>
              <a:t>B_02.01</a:t>
            </a:r>
          </a:p>
        </p:txBody>
      </p:sp>
      <p:pic>
        <p:nvPicPr>
          <p:cNvPr id="17" name="Imagen 16">
            <a:extLst>
              <a:ext uri="{FF2B5EF4-FFF2-40B4-BE49-F238E27FC236}">
                <a16:creationId xmlns:a16="http://schemas.microsoft.com/office/drawing/2014/main" id="{1C8517A5-2070-A733-1719-E1E11D40A3C1}"/>
              </a:ext>
            </a:extLst>
          </p:cNvPr>
          <p:cNvPicPr>
            <a:picLocks noChangeAspect="1"/>
          </p:cNvPicPr>
          <p:nvPr/>
        </p:nvPicPr>
        <p:blipFill>
          <a:blip r:embed="rId9"/>
          <a:stretch>
            <a:fillRect/>
          </a:stretch>
        </p:blipFill>
        <p:spPr>
          <a:xfrm>
            <a:off x="71293" y="4257874"/>
            <a:ext cx="4943475" cy="1400175"/>
          </a:xfrm>
          <a:prstGeom prst="rect">
            <a:avLst/>
          </a:prstGeom>
        </p:spPr>
      </p:pic>
      <p:pic>
        <p:nvPicPr>
          <p:cNvPr id="18" name="Gráfico 17" descr="Cerrar con relleno sólido">
            <a:extLst>
              <a:ext uri="{FF2B5EF4-FFF2-40B4-BE49-F238E27FC236}">
                <a16:creationId xmlns:a16="http://schemas.microsoft.com/office/drawing/2014/main" id="{840AF5A8-CCC1-2068-166E-17F2D6330FBE}"/>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3428042" y="4381499"/>
            <a:ext cx="737393" cy="737393"/>
          </a:xfrm>
          <a:prstGeom prst="rect">
            <a:avLst/>
          </a:prstGeom>
        </p:spPr>
      </p:pic>
      <p:pic>
        <p:nvPicPr>
          <p:cNvPr id="20" name="Imagen 19">
            <a:extLst>
              <a:ext uri="{FF2B5EF4-FFF2-40B4-BE49-F238E27FC236}">
                <a16:creationId xmlns:a16="http://schemas.microsoft.com/office/drawing/2014/main" id="{84A86B57-DF70-6038-6663-55FB647500C9}"/>
              </a:ext>
            </a:extLst>
          </p:cNvPr>
          <p:cNvPicPr>
            <a:picLocks noChangeAspect="1"/>
          </p:cNvPicPr>
          <p:nvPr/>
        </p:nvPicPr>
        <p:blipFill>
          <a:blip r:embed="rId10"/>
          <a:stretch>
            <a:fillRect/>
          </a:stretch>
        </p:blipFill>
        <p:spPr>
          <a:xfrm>
            <a:off x="5202555" y="4467423"/>
            <a:ext cx="7572375" cy="981075"/>
          </a:xfrm>
          <a:prstGeom prst="rect">
            <a:avLst/>
          </a:prstGeom>
        </p:spPr>
      </p:pic>
      <p:pic>
        <p:nvPicPr>
          <p:cNvPr id="21" name="Gráfico 20" descr="Cerrar con relleno sólido">
            <a:extLst>
              <a:ext uri="{FF2B5EF4-FFF2-40B4-BE49-F238E27FC236}">
                <a16:creationId xmlns:a16="http://schemas.microsoft.com/office/drawing/2014/main" id="{4EAFFA1B-6B22-6174-4620-D5CA4171192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99985" y="4315420"/>
            <a:ext cx="737393" cy="737393"/>
          </a:xfrm>
          <a:prstGeom prst="rect">
            <a:avLst/>
          </a:prstGeom>
        </p:spPr>
      </p:pic>
      <p:sp>
        <p:nvSpPr>
          <p:cNvPr id="22" name="CuadroTexto 21">
            <a:extLst>
              <a:ext uri="{FF2B5EF4-FFF2-40B4-BE49-F238E27FC236}">
                <a16:creationId xmlns:a16="http://schemas.microsoft.com/office/drawing/2014/main" id="{6410E566-1689-9BCE-F3FC-978533AC22BC}"/>
              </a:ext>
            </a:extLst>
          </p:cNvPr>
          <p:cNvSpPr txBox="1"/>
          <p:nvPr/>
        </p:nvSpPr>
        <p:spPr>
          <a:xfrm>
            <a:off x="7871793" y="2227302"/>
            <a:ext cx="989373" cy="369332"/>
          </a:xfrm>
          <a:prstGeom prst="rect">
            <a:avLst/>
          </a:prstGeom>
          <a:noFill/>
        </p:spPr>
        <p:txBody>
          <a:bodyPr wrap="none" rtlCol="0">
            <a:spAutoFit/>
          </a:bodyPr>
          <a:lstStyle/>
          <a:p>
            <a:r>
              <a:rPr lang="es-ES" dirty="0"/>
              <a:t>B_02.01</a:t>
            </a:r>
          </a:p>
        </p:txBody>
      </p:sp>
      <p:pic>
        <p:nvPicPr>
          <p:cNvPr id="24" name="Imagen 23">
            <a:extLst>
              <a:ext uri="{FF2B5EF4-FFF2-40B4-BE49-F238E27FC236}">
                <a16:creationId xmlns:a16="http://schemas.microsoft.com/office/drawing/2014/main" id="{05842555-7B8F-FE51-C9FD-CCE6DEF8935F}"/>
              </a:ext>
            </a:extLst>
          </p:cNvPr>
          <p:cNvPicPr>
            <a:picLocks noChangeAspect="1"/>
          </p:cNvPicPr>
          <p:nvPr/>
        </p:nvPicPr>
        <p:blipFill>
          <a:blip r:embed="rId11"/>
          <a:stretch>
            <a:fillRect/>
          </a:stretch>
        </p:blipFill>
        <p:spPr>
          <a:xfrm>
            <a:off x="6723597" y="2527735"/>
            <a:ext cx="4810125" cy="1190625"/>
          </a:xfrm>
          <a:prstGeom prst="rect">
            <a:avLst/>
          </a:prstGeom>
        </p:spPr>
      </p:pic>
      <p:pic>
        <p:nvPicPr>
          <p:cNvPr id="12" name="Gráfico 11" descr="Cerrar con relleno sólido">
            <a:extLst>
              <a:ext uri="{FF2B5EF4-FFF2-40B4-BE49-F238E27FC236}">
                <a16:creationId xmlns:a16="http://schemas.microsoft.com/office/drawing/2014/main" id="{DC7142BF-B93F-B6F8-8355-2443B36E94CB}"/>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10597262" y="2754350"/>
            <a:ext cx="737393" cy="737393"/>
          </a:xfrm>
          <a:prstGeom prst="rect">
            <a:avLst/>
          </a:prstGeom>
        </p:spPr>
      </p:pic>
      <p:pic>
        <p:nvPicPr>
          <p:cNvPr id="26" name="Imagen 25">
            <a:extLst>
              <a:ext uri="{FF2B5EF4-FFF2-40B4-BE49-F238E27FC236}">
                <a16:creationId xmlns:a16="http://schemas.microsoft.com/office/drawing/2014/main" id="{0E4B490F-6C2C-651D-ADC9-754B084BC9AD}"/>
              </a:ext>
            </a:extLst>
          </p:cNvPr>
          <p:cNvPicPr>
            <a:picLocks noChangeAspect="1"/>
          </p:cNvPicPr>
          <p:nvPr/>
        </p:nvPicPr>
        <p:blipFill>
          <a:blip r:embed="rId12"/>
          <a:stretch>
            <a:fillRect/>
          </a:stretch>
        </p:blipFill>
        <p:spPr>
          <a:xfrm>
            <a:off x="7070725" y="5579466"/>
            <a:ext cx="4752975" cy="1209675"/>
          </a:xfrm>
          <a:prstGeom prst="rect">
            <a:avLst/>
          </a:prstGeom>
        </p:spPr>
      </p:pic>
      <p:sp>
        <p:nvSpPr>
          <p:cNvPr id="27" name="CuadroTexto 26">
            <a:extLst>
              <a:ext uri="{FF2B5EF4-FFF2-40B4-BE49-F238E27FC236}">
                <a16:creationId xmlns:a16="http://schemas.microsoft.com/office/drawing/2014/main" id="{A37485D3-AAB0-3E05-C638-D91A11213A26}"/>
              </a:ext>
            </a:extLst>
          </p:cNvPr>
          <p:cNvSpPr txBox="1"/>
          <p:nvPr/>
        </p:nvSpPr>
        <p:spPr>
          <a:xfrm>
            <a:off x="6268003" y="4169964"/>
            <a:ext cx="989373" cy="369332"/>
          </a:xfrm>
          <a:prstGeom prst="rect">
            <a:avLst/>
          </a:prstGeom>
          <a:noFill/>
        </p:spPr>
        <p:txBody>
          <a:bodyPr wrap="none" rtlCol="0">
            <a:spAutoFit/>
          </a:bodyPr>
          <a:lstStyle/>
          <a:p>
            <a:r>
              <a:rPr lang="es-ES" dirty="0"/>
              <a:t>B_02.02</a:t>
            </a:r>
          </a:p>
        </p:txBody>
      </p:sp>
      <p:sp>
        <p:nvSpPr>
          <p:cNvPr id="28" name="CuadroTexto 27">
            <a:extLst>
              <a:ext uri="{FF2B5EF4-FFF2-40B4-BE49-F238E27FC236}">
                <a16:creationId xmlns:a16="http://schemas.microsoft.com/office/drawing/2014/main" id="{A4ECE85F-C03F-F72A-1CAC-11A56472F918}"/>
              </a:ext>
            </a:extLst>
          </p:cNvPr>
          <p:cNvSpPr txBox="1"/>
          <p:nvPr/>
        </p:nvSpPr>
        <p:spPr>
          <a:xfrm>
            <a:off x="5792919" y="6019483"/>
            <a:ext cx="989373" cy="369332"/>
          </a:xfrm>
          <a:prstGeom prst="rect">
            <a:avLst/>
          </a:prstGeom>
          <a:noFill/>
        </p:spPr>
        <p:txBody>
          <a:bodyPr wrap="none" rtlCol="0">
            <a:spAutoFit/>
          </a:bodyPr>
          <a:lstStyle/>
          <a:p>
            <a:r>
              <a:rPr lang="es-ES" dirty="0"/>
              <a:t>B_06.01</a:t>
            </a:r>
          </a:p>
        </p:txBody>
      </p:sp>
      <p:sp>
        <p:nvSpPr>
          <p:cNvPr id="29" name="Flecha: a la derecha 28">
            <a:extLst>
              <a:ext uri="{FF2B5EF4-FFF2-40B4-BE49-F238E27FC236}">
                <a16:creationId xmlns:a16="http://schemas.microsoft.com/office/drawing/2014/main" id="{76C97347-9558-35FF-626E-6D908AB26A2E}"/>
              </a:ext>
            </a:extLst>
          </p:cNvPr>
          <p:cNvSpPr/>
          <p:nvPr/>
        </p:nvSpPr>
        <p:spPr>
          <a:xfrm rot="10800000">
            <a:off x="1356335" y="2569989"/>
            <a:ext cx="1367604" cy="181609"/>
          </a:xfrm>
          <a:prstGeom prst="rightArrow">
            <a:avLst>
              <a:gd name="adj1" fmla="val 50000"/>
              <a:gd name="adj2" fmla="val 3968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2" name="Flecha: a la derecha 31">
            <a:extLst>
              <a:ext uri="{FF2B5EF4-FFF2-40B4-BE49-F238E27FC236}">
                <a16:creationId xmlns:a16="http://schemas.microsoft.com/office/drawing/2014/main" id="{52D0F5F9-E201-7CC9-F50A-C54B39C8A58D}"/>
              </a:ext>
            </a:extLst>
          </p:cNvPr>
          <p:cNvSpPr/>
          <p:nvPr/>
        </p:nvSpPr>
        <p:spPr>
          <a:xfrm rot="20609409">
            <a:off x="8308420" y="5238360"/>
            <a:ext cx="2634017" cy="114755"/>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sp>
        <p:nvSpPr>
          <p:cNvPr id="36" name="Flecha: a la derecha 35">
            <a:extLst>
              <a:ext uri="{FF2B5EF4-FFF2-40B4-BE49-F238E27FC236}">
                <a16:creationId xmlns:a16="http://schemas.microsoft.com/office/drawing/2014/main" id="{887F8049-960F-93D7-E79A-89E9201B4FCB}"/>
              </a:ext>
            </a:extLst>
          </p:cNvPr>
          <p:cNvSpPr/>
          <p:nvPr/>
        </p:nvSpPr>
        <p:spPr>
          <a:xfrm>
            <a:off x="8071790" y="2582688"/>
            <a:ext cx="1574242" cy="181609"/>
          </a:xfrm>
          <a:prstGeom prst="rightArrow">
            <a:avLst>
              <a:gd name="adj1" fmla="val 50000"/>
              <a:gd name="adj2" fmla="val 39684"/>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48" name="Audio 47">
            <a:hlinkClick r:id="" action="ppaction://media"/>
            <a:extLst>
              <a:ext uri="{FF2B5EF4-FFF2-40B4-BE49-F238E27FC236}">
                <a16:creationId xmlns:a16="http://schemas.microsoft.com/office/drawing/2014/main" id="{F4F51983-88B9-77EB-8D11-DEC264575477}"/>
              </a:ext>
            </a:extLst>
          </p:cNvPr>
          <p:cNvPicPr>
            <a:picLocks noChangeAspect="1"/>
          </p:cNvPicPr>
          <p:nvPr>
            <a:audioFile r:link="rId2"/>
            <p:extLst>
              <p:ext uri="{DAA4B4D4-6D71-4841-9C94-3DE7FCFB9230}">
                <p14:media xmlns:p14="http://schemas.microsoft.com/office/powerpoint/2010/main" r:embed="rId1"/>
              </p:ext>
            </p:extLst>
          </p:nvPr>
        </p:nvPicPr>
        <p:blipFill>
          <a:blip r:embed="rId13"/>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950002039"/>
      </p:ext>
    </p:extLst>
  </p:cSld>
  <p:clrMapOvr>
    <a:masterClrMapping/>
  </p:clrMapOvr>
  <mc:AlternateContent xmlns:mc="http://schemas.openxmlformats.org/markup-compatibility/2006" xmlns:p14="http://schemas.microsoft.com/office/powerpoint/2010/main">
    <mc:Choice Requires="p14">
      <p:transition spd="slow" p14:dur="2000" advTm="104523"/>
    </mc:Choice>
    <mc:Fallback xmlns="">
      <p:transition spd="slow" advTm="10452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8"/>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08DCD9-C880-28EB-2622-6DCD07893868}"/>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8172A08-70A6-A991-EF18-661E44CD541B}"/>
              </a:ext>
            </a:extLst>
          </p:cNvPr>
          <p:cNvSpPr>
            <a:spLocks noGrp="1"/>
          </p:cNvSpPr>
          <p:nvPr>
            <p:ph idx="1"/>
          </p:nvPr>
        </p:nvSpPr>
        <p:spPr>
          <a:xfrm>
            <a:off x="259080" y="179704"/>
            <a:ext cx="11564620" cy="6411595"/>
          </a:xfrm>
        </p:spPr>
        <p:txBody>
          <a:bodyPr>
            <a:normAutofit/>
          </a:bodyPr>
          <a:lstStyle/>
          <a:p>
            <a:pPr marL="0" indent="0">
              <a:buNone/>
            </a:pPr>
            <a:r>
              <a:rPr lang="es-ES" b="1" u="sng" dirty="0"/>
              <a:t>Claves ajenas:</a:t>
            </a:r>
            <a:r>
              <a:rPr lang="es-ES" u="sng" dirty="0"/>
              <a:t> dependencias, orden para cumplimentar</a:t>
            </a:r>
          </a:p>
          <a:p>
            <a:pPr marL="457200" indent="-457200">
              <a:buFont typeface="+mj-lt"/>
              <a:buAutoNum type="arabicPeriod"/>
            </a:pPr>
            <a:r>
              <a:rPr lang="es-ES" sz="2400" dirty="0"/>
              <a:t>B_01.02, B_01.03, B_02.01, B_05.01</a:t>
            </a:r>
          </a:p>
          <a:p>
            <a:pPr marL="457200" indent="-457200">
              <a:buFont typeface="+mj-lt"/>
              <a:buAutoNum type="arabicPeriod"/>
            </a:pPr>
            <a:r>
              <a:rPr lang="es-ES" sz="2400" dirty="0"/>
              <a:t>B_02.03, B_03.1, B_03.02, B_03.03, B_04.01, B_05.02, B.06.01, B_07.01</a:t>
            </a:r>
          </a:p>
          <a:p>
            <a:pPr marL="457200" indent="-457200">
              <a:buFont typeface="+mj-lt"/>
              <a:buAutoNum type="arabicPeriod"/>
            </a:pPr>
            <a:r>
              <a:rPr lang="es-ES" sz="2400" dirty="0"/>
              <a:t>B_02.02</a:t>
            </a:r>
          </a:p>
          <a:p>
            <a:pPr marL="0" indent="0">
              <a:buNone/>
            </a:pPr>
            <a:r>
              <a:rPr lang="es-ES" sz="2400" dirty="0"/>
              <a:t>B_01.01, B_99.01 (no relacionadas)</a:t>
            </a:r>
          </a:p>
          <a:p>
            <a:pPr marL="0" indent="0">
              <a:buNone/>
            </a:pPr>
            <a:endParaRPr lang="es-ES" sz="2400" dirty="0"/>
          </a:p>
          <a:p>
            <a:pPr marL="0" indent="0">
              <a:buNone/>
            </a:pPr>
            <a:endParaRPr lang="es-ES" sz="2400" dirty="0"/>
          </a:p>
          <a:p>
            <a:pPr marL="0" indent="0">
              <a:buNone/>
            </a:pPr>
            <a:endParaRPr lang="es-ES" sz="2400" dirty="0"/>
          </a:p>
          <a:p>
            <a:pPr marL="0" indent="0">
              <a:buNone/>
            </a:pPr>
            <a:endParaRPr lang="es-ES" sz="2400" dirty="0"/>
          </a:p>
          <a:p>
            <a:pPr marL="0" indent="0">
              <a:buNone/>
            </a:pPr>
            <a:endParaRPr lang="es-ES" sz="2400" dirty="0"/>
          </a:p>
          <a:p>
            <a:pPr marL="0" indent="0">
              <a:buNone/>
            </a:pPr>
            <a:endParaRPr lang="es-ES" sz="2400" dirty="0"/>
          </a:p>
          <a:p>
            <a:pPr marL="0" indent="0">
              <a:buNone/>
            </a:pPr>
            <a:endParaRPr lang="es-ES" sz="2400" dirty="0"/>
          </a:p>
          <a:p>
            <a:pPr marL="0" indent="0">
              <a:buNone/>
            </a:pPr>
            <a:endParaRPr lang="es-ES" sz="2400" dirty="0"/>
          </a:p>
          <a:p>
            <a:pPr marL="0" indent="0">
              <a:buNone/>
            </a:pPr>
            <a:endParaRPr lang="es-ES" sz="2400" dirty="0"/>
          </a:p>
          <a:p>
            <a:endParaRPr lang="es-ES" dirty="0"/>
          </a:p>
        </p:txBody>
      </p:sp>
      <p:pic>
        <p:nvPicPr>
          <p:cNvPr id="6" name="Imagen 5">
            <a:extLst>
              <a:ext uri="{FF2B5EF4-FFF2-40B4-BE49-F238E27FC236}">
                <a16:creationId xmlns:a16="http://schemas.microsoft.com/office/drawing/2014/main" id="{4D4019C1-E56E-A35C-DCEB-A65A622F7B39}"/>
              </a:ext>
            </a:extLst>
          </p:cNvPr>
          <p:cNvPicPr>
            <a:picLocks noChangeAspect="1"/>
          </p:cNvPicPr>
          <p:nvPr/>
        </p:nvPicPr>
        <p:blipFill>
          <a:blip r:embed="rId5"/>
          <a:stretch>
            <a:fillRect/>
          </a:stretch>
        </p:blipFill>
        <p:spPr>
          <a:xfrm>
            <a:off x="259080" y="2551112"/>
            <a:ext cx="11903594" cy="4217988"/>
          </a:xfrm>
          <a:prstGeom prst="rect">
            <a:avLst/>
          </a:prstGeom>
        </p:spPr>
      </p:pic>
      <p:pic>
        <p:nvPicPr>
          <p:cNvPr id="12" name="Audio 11">
            <a:hlinkClick r:id="" action="ppaction://media"/>
            <a:extLst>
              <a:ext uri="{FF2B5EF4-FFF2-40B4-BE49-F238E27FC236}">
                <a16:creationId xmlns:a16="http://schemas.microsoft.com/office/drawing/2014/main" id="{A39B74E9-9CBD-3B1C-CE7E-DADD4D4F779D}"/>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047145133"/>
      </p:ext>
    </p:extLst>
  </p:cSld>
  <p:clrMapOvr>
    <a:masterClrMapping/>
  </p:clrMapOvr>
  <mc:AlternateContent xmlns:mc="http://schemas.openxmlformats.org/markup-compatibility/2006" xmlns:p14="http://schemas.microsoft.com/office/powerpoint/2010/main">
    <mc:Choice Requires="p14">
      <p:transition spd="slow" p14:dur="2000" advTm="60913"/>
    </mc:Choice>
    <mc:Fallback xmlns="">
      <p:transition spd="slow" advTm="609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50FE14-3D2F-3E4D-D31B-4366F2AF9BCF}"/>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649995A-C49D-8850-88E3-E85432AFA633}"/>
              </a:ext>
            </a:extLst>
          </p:cNvPr>
          <p:cNvSpPr>
            <a:spLocks noGrp="1"/>
          </p:cNvSpPr>
          <p:nvPr>
            <p:ph idx="1"/>
          </p:nvPr>
        </p:nvSpPr>
        <p:spPr>
          <a:xfrm>
            <a:off x="259080" y="179704"/>
            <a:ext cx="11564620" cy="6411595"/>
          </a:xfrm>
        </p:spPr>
        <p:txBody>
          <a:bodyPr>
            <a:normAutofit fontScale="85000" lnSpcReduction="20000"/>
          </a:bodyPr>
          <a:lstStyle/>
          <a:p>
            <a:pPr marL="0" indent="0">
              <a:buNone/>
            </a:pPr>
            <a:r>
              <a:rPr lang="es-ES" b="1" u="sng" dirty="0"/>
              <a:t>Tipos de campos:</a:t>
            </a:r>
          </a:p>
          <a:p>
            <a:pPr marL="0" indent="0">
              <a:buNone/>
            </a:pPr>
            <a:endParaRPr lang="es-ES" b="1" u="sng" dirty="0"/>
          </a:p>
          <a:p>
            <a:r>
              <a:rPr lang="es-ES" sz="2400" dirty="0"/>
              <a:t>Fecha: </a:t>
            </a:r>
            <a:r>
              <a:rPr lang="es-ES" sz="2400" dirty="0" err="1"/>
              <a:t>aaaa</a:t>
            </a:r>
            <a:r>
              <a:rPr lang="es-ES" sz="2400" dirty="0"/>
              <a:t>-mm-</a:t>
            </a:r>
            <a:r>
              <a:rPr lang="es-ES" sz="2400" dirty="0" err="1"/>
              <a:t>dd</a:t>
            </a:r>
            <a:endParaRPr lang="es-ES" sz="2400" dirty="0"/>
          </a:p>
          <a:p>
            <a:r>
              <a:rPr lang="es-ES" sz="2400" dirty="0"/>
              <a:t>Alfanumérico</a:t>
            </a:r>
          </a:p>
          <a:p>
            <a:r>
              <a:rPr lang="es-ES" sz="2400" dirty="0"/>
              <a:t>Número natural</a:t>
            </a:r>
          </a:p>
          <a:p>
            <a:r>
              <a:rPr lang="es-ES" sz="2400" dirty="0"/>
              <a:t>Monetario</a:t>
            </a:r>
          </a:p>
          <a:p>
            <a:r>
              <a:rPr lang="es-ES" sz="2400" dirty="0"/>
              <a:t>Código identificador</a:t>
            </a:r>
          </a:p>
          <a:p>
            <a:endParaRPr lang="es-ES" sz="2400" dirty="0"/>
          </a:p>
          <a:p>
            <a:pPr marL="0" indent="0">
              <a:buNone/>
            </a:pPr>
            <a:r>
              <a:rPr lang="es-ES" sz="2400" dirty="0"/>
              <a:t>Buscadores: </a:t>
            </a:r>
          </a:p>
          <a:p>
            <a:pPr marL="0" indent="0">
              <a:buNone/>
            </a:pPr>
            <a:r>
              <a:rPr lang="es-ES" sz="2400" dirty="0" err="1"/>
              <a:t>LEI:</a:t>
            </a:r>
            <a:r>
              <a:rPr lang="es-ES" sz="2400" dirty="0" err="1">
                <a:hlinkClick r:id="rId5"/>
              </a:rPr>
              <a:t>https</a:t>
            </a:r>
            <a:r>
              <a:rPr lang="es-ES" sz="2400" dirty="0">
                <a:hlinkClick r:id="rId5"/>
              </a:rPr>
              <a:t>://search.gleif.org/#/search/</a:t>
            </a:r>
            <a:r>
              <a:rPr lang="es-ES" dirty="0"/>
              <a:t> </a:t>
            </a:r>
          </a:p>
          <a:p>
            <a:pPr marL="0" indent="0">
              <a:buNone/>
            </a:pPr>
            <a:r>
              <a:rPr lang="es-ES" sz="2400" dirty="0"/>
              <a:t>EUID: </a:t>
            </a:r>
            <a:r>
              <a:rPr lang="es-ES" sz="2400" dirty="0">
                <a:hlinkClick r:id="rId6"/>
              </a:rPr>
              <a:t>https://e-justice.europa.eu/topics/registers-business-insolvency-land/business-registers-search-company-eu_es</a:t>
            </a:r>
            <a:r>
              <a:rPr lang="es-ES" sz="2400" dirty="0"/>
              <a:t> </a:t>
            </a:r>
          </a:p>
          <a:p>
            <a:endParaRPr lang="es-ES" sz="2400" dirty="0"/>
          </a:p>
          <a:p>
            <a:r>
              <a:rPr lang="es-ES" sz="2400" dirty="0"/>
              <a:t>Código seleccionable de la EBA</a:t>
            </a:r>
          </a:p>
          <a:p>
            <a:endParaRPr lang="es-ES" sz="2400" dirty="0"/>
          </a:p>
          <a:p>
            <a:r>
              <a:rPr lang="es-ES" sz="2400" dirty="0"/>
              <a:t>Referencias de la EBA:</a:t>
            </a:r>
          </a:p>
          <a:p>
            <a:r>
              <a:rPr lang="en-US" sz="1800" u="sng" dirty="0">
                <a:hlinkClick r:id="rId7" tooltip="Observations from testing of RoI reporting to the ESAs – key common issues identified"/>
              </a:rPr>
              <a:t>Observations from testing of </a:t>
            </a:r>
            <a:r>
              <a:rPr lang="en-US" sz="1800" u="sng" dirty="0" err="1">
                <a:hlinkClick r:id="rId7" tooltip="Observations from testing of RoI reporting to the ESAs – key common issues identified"/>
              </a:rPr>
              <a:t>RoI</a:t>
            </a:r>
            <a:r>
              <a:rPr lang="en-US" sz="1800" u="sng" dirty="0">
                <a:hlinkClick r:id="rId7" tooltip="Observations from testing of RoI reporting to the ESAs – key common issues identified"/>
              </a:rPr>
              <a:t> reporting to the ESAs – key common issues identified</a:t>
            </a:r>
            <a:r>
              <a:rPr lang="en-US" sz="1800" dirty="0"/>
              <a:t> (presentation slides update 16 May 2025)</a:t>
            </a:r>
          </a:p>
          <a:p>
            <a:r>
              <a:rPr lang="en-US" sz="1800" u="sng" dirty="0">
                <a:hlinkClick r:id="rId8" tooltip="List of possible values for all data fields with drop downs (updated 3 March 2025)"/>
              </a:rPr>
              <a:t>List of possible values for all data fields with drop downs</a:t>
            </a:r>
            <a:r>
              <a:rPr lang="en-US" sz="1800" dirty="0"/>
              <a:t> (updated 3 March 2025)</a:t>
            </a:r>
          </a:p>
          <a:p>
            <a:pPr marL="0" indent="0">
              <a:buNone/>
            </a:pPr>
            <a:endParaRPr lang="en-US" dirty="0"/>
          </a:p>
          <a:p>
            <a:endParaRPr lang="en-US" dirty="0"/>
          </a:p>
          <a:p>
            <a:endParaRPr lang="es-ES" sz="3200" dirty="0"/>
          </a:p>
        </p:txBody>
      </p:sp>
      <p:pic>
        <p:nvPicPr>
          <p:cNvPr id="4" name="Imagen 3">
            <a:extLst>
              <a:ext uri="{FF2B5EF4-FFF2-40B4-BE49-F238E27FC236}">
                <a16:creationId xmlns:a16="http://schemas.microsoft.com/office/drawing/2014/main" id="{1DF227D4-FD7A-A77F-D8A4-D5D9A52BFEBF}"/>
              </a:ext>
            </a:extLst>
          </p:cNvPr>
          <p:cNvPicPr>
            <a:picLocks noChangeAspect="1"/>
          </p:cNvPicPr>
          <p:nvPr/>
        </p:nvPicPr>
        <p:blipFill>
          <a:blip r:embed="rId9"/>
          <a:stretch>
            <a:fillRect/>
          </a:stretch>
        </p:blipFill>
        <p:spPr>
          <a:xfrm>
            <a:off x="5297804" y="2072542"/>
            <a:ext cx="2886075" cy="638175"/>
          </a:xfrm>
          <a:prstGeom prst="rect">
            <a:avLst/>
          </a:prstGeom>
        </p:spPr>
      </p:pic>
      <p:pic>
        <p:nvPicPr>
          <p:cNvPr id="6" name="Imagen 5">
            <a:extLst>
              <a:ext uri="{FF2B5EF4-FFF2-40B4-BE49-F238E27FC236}">
                <a16:creationId xmlns:a16="http://schemas.microsoft.com/office/drawing/2014/main" id="{2922FC1A-BBF6-BC7A-A5E2-449AB011D49D}"/>
              </a:ext>
            </a:extLst>
          </p:cNvPr>
          <p:cNvPicPr>
            <a:picLocks noChangeAspect="1"/>
          </p:cNvPicPr>
          <p:nvPr/>
        </p:nvPicPr>
        <p:blipFill>
          <a:blip r:embed="rId10"/>
          <a:stretch>
            <a:fillRect/>
          </a:stretch>
        </p:blipFill>
        <p:spPr>
          <a:xfrm>
            <a:off x="3286947" y="2072542"/>
            <a:ext cx="1400175" cy="714375"/>
          </a:xfrm>
          <a:prstGeom prst="rect">
            <a:avLst/>
          </a:prstGeom>
        </p:spPr>
      </p:pic>
      <p:pic>
        <p:nvPicPr>
          <p:cNvPr id="16" name="Imagen 15">
            <a:extLst>
              <a:ext uri="{FF2B5EF4-FFF2-40B4-BE49-F238E27FC236}">
                <a16:creationId xmlns:a16="http://schemas.microsoft.com/office/drawing/2014/main" id="{A5145308-B76E-159F-CA5C-4F69FE71573F}"/>
              </a:ext>
            </a:extLst>
          </p:cNvPr>
          <p:cNvPicPr>
            <a:picLocks noChangeAspect="1"/>
          </p:cNvPicPr>
          <p:nvPr/>
        </p:nvPicPr>
        <p:blipFill>
          <a:blip r:embed="rId11"/>
          <a:stretch>
            <a:fillRect/>
          </a:stretch>
        </p:blipFill>
        <p:spPr>
          <a:xfrm>
            <a:off x="4687122" y="4248232"/>
            <a:ext cx="6067425" cy="695325"/>
          </a:xfrm>
          <a:prstGeom prst="rect">
            <a:avLst/>
          </a:prstGeom>
        </p:spPr>
      </p:pic>
      <p:pic>
        <p:nvPicPr>
          <p:cNvPr id="29" name="Audio 28">
            <a:hlinkClick r:id="" action="ppaction://media"/>
            <a:extLst>
              <a:ext uri="{FF2B5EF4-FFF2-40B4-BE49-F238E27FC236}">
                <a16:creationId xmlns:a16="http://schemas.microsoft.com/office/drawing/2014/main" id="{ED6BB842-E2AF-59EF-8891-8706010AC1E5}"/>
              </a:ext>
            </a:extLst>
          </p:cNvPr>
          <p:cNvPicPr>
            <a:picLocks noChangeAspect="1"/>
          </p:cNvPicPr>
          <p:nvPr>
            <a:audioFile r:link="rId2"/>
            <p:extLst>
              <p:ext uri="{DAA4B4D4-6D71-4841-9C94-3DE7FCFB9230}">
                <p14:media xmlns:p14="http://schemas.microsoft.com/office/powerpoint/2010/main" r:embed="rId1"/>
              </p:ext>
            </p:extLst>
          </p:nvPr>
        </p:nvPicPr>
        <p:blipFill>
          <a:blip r:embed="rId12"/>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258962662"/>
      </p:ext>
    </p:extLst>
  </p:cSld>
  <p:clrMapOvr>
    <a:masterClrMapping/>
  </p:clrMapOvr>
  <mc:AlternateContent xmlns:mc="http://schemas.openxmlformats.org/markup-compatibility/2006" xmlns:p14="http://schemas.microsoft.com/office/powerpoint/2010/main">
    <mc:Choice Requires="p14">
      <p:transition spd="slow" p14:dur="2000" advTm="101290"/>
    </mc:Choice>
    <mc:Fallback xmlns="">
      <p:transition spd="slow" advTm="10129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79454-2840-86C8-6C7A-1B330AC8917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ABB0AF9C-C1BF-41FE-E0AA-C5F04FCABAEB}"/>
              </a:ext>
            </a:extLst>
          </p:cNvPr>
          <p:cNvSpPr>
            <a:spLocks noGrp="1"/>
          </p:cNvSpPr>
          <p:nvPr>
            <p:ph type="ctrTitle"/>
          </p:nvPr>
        </p:nvSpPr>
        <p:spPr>
          <a:xfrm>
            <a:off x="1525411" y="1131069"/>
            <a:ext cx="9141179" cy="2387600"/>
          </a:xfrm>
        </p:spPr>
        <p:txBody>
          <a:bodyPr>
            <a:normAutofit/>
          </a:bodyPr>
          <a:lstStyle/>
          <a:p>
            <a:br>
              <a:rPr lang="es-ES" dirty="0"/>
            </a:br>
            <a:r>
              <a:rPr lang="es-ES" dirty="0"/>
              <a:t>Muchas Gracias</a:t>
            </a:r>
          </a:p>
        </p:txBody>
      </p:sp>
      <p:sp>
        <p:nvSpPr>
          <p:cNvPr id="3" name="Subtítulo 2">
            <a:extLst>
              <a:ext uri="{FF2B5EF4-FFF2-40B4-BE49-F238E27FC236}">
                <a16:creationId xmlns:a16="http://schemas.microsoft.com/office/drawing/2014/main" id="{2E4960DE-7A21-DD43-04F2-0ADABE9F97DD}"/>
              </a:ext>
            </a:extLst>
          </p:cNvPr>
          <p:cNvSpPr>
            <a:spLocks noGrp="1"/>
          </p:cNvSpPr>
          <p:nvPr>
            <p:ph type="subTitle" idx="1"/>
          </p:nvPr>
        </p:nvSpPr>
        <p:spPr/>
        <p:txBody>
          <a:bodyPr/>
          <a:lstStyle/>
          <a:p>
            <a:endParaRPr lang="es-ES" dirty="0"/>
          </a:p>
          <a:p>
            <a:endParaRPr lang="es-ES" dirty="0"/>
          </a:p>
        </p:txBody>
      </p:sp>
      <p:sp>
        <p:nvSpPr>
          <p:cNvPr id="4" name="Subtítulo 2">
            <a:extLst>
              <a:ext uri="{FF2B5EF4-FFF2-40B4-BE49-F238E27FC236}">
                <a16:creationId xmlns:a16="http://schemas.microsoft.com/office/drawing/2014/main" id="{BE23A932-891A-1792-71AC-481CB544CF84}"/>
              </a:ext>
            </a:extLst>
          </p:cNvPr>
          <p:cNvSpPr txBox="1">
            <a:spLocks/>
          </p:cNvSpPr>
          <p:nvPr/>
        </p:nvSpPr>
        <p:spPr>
          <a:xfrm>
            <a:off x="1503214" y="3858264"/>
            <a:ext cx="9163376" cy="1640363"/>
          </a:xfrm>
          <a:prstGeom prst="rect">
            <a:avLst/>
          </a:prstGeom>
        </p:spPr>
        <p:txBody>
          <a:bodyPr vert="horz" lIns="121882" tIns="60941" rIns="121882" bIns="60941" rtlCol="0">
            <a:normAutofit/>
          </a:bodyPr>
          <a:lstStyle>
            <a:lvl1pPr marL="0" indent="0" algn="ctr" defTabSz="685800" rtl="0" eaLnBrk="1" latinLnBrk="0" hangingPunct="1">
              <a:lnSpc>
                <a:spcPct val="90000"/>
              </a:lnSpc>
              <a:spcBef>
                <a:spcPts val="750"/>
              </a:spcBef>
              <a:buFont typeface="Arial" panose="020B0604020202020204" pitchFamily="34" charset="0"/>
              <a:buNone/>
              <a:defRPr sz="1200" b="1" i="0" kern="1200" spc="300">
                <a:solidFill>
                  <a:srgbClr val="223947"/>
                </a:solidFill>
                <a:latin typeface="Arial" panose="020B0604020202020204" pitchFamily="34" charset="0"/>
                <a:ea typeface="+mn-ea"/>
                <a:cs typeface="Arial" panose="020B0604020202020204" pitchFamily="34" charset="0"/>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endParaRPr lang="es-ES" sz="1599" dirty="0"/>
          </a:p>
          <a:p>
            <a:r>
              <a:rPr lang="es-ES" sz="1599" dirty="0">
                <a:hlinkClick r:id="rId3"/>
              </a:rPr>
              <a:t>ciberseguridad@cnmv.es</a:t>
            </a:r>
            <a:endParaRPr lang="es-ES" sz="1599" dirty="0"/>
          </a:p>
          <a:p>
            <a:r>
              <a:rPr lang="es-ES" sz="1599" dirty="0">
                <a:hlinkClick r:id="rId4"/>
              </a:rPr>
              <a:t>https://www.cnmv.es/Portal/Ciberseguridad</a:t>
            </a:r>
            <a:r>
              <a:rPr lang="es-ES" sz="1599" dirty="0"/>
              <a:t> </a:t>
            </a:r>
          </a:p>
        </p:txBody>
      </p:sp>
    </p:spTree>
    <p:extLst>
      <p:ext uri="{BB962C8B-B14F-4D97-AF65-F5344CB8AC3E}">
        <p14:creationId xmlns:p14="http://schemas.microsoft.com/office/powerpoint/2010/main" val="253527882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2048</Words>
  <Application>Microsoft Office PowerPoint</Application>
  <PresentationFormat>Panorámica</PresentationFormat>
  <Paragraphs>175</Paragraphs>
  <Slides>8</Slides>
  <Notes>7</Notes>
  <HiddenSlides>0</HiddenSlides>
  <MMClips>6</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8</vt:i4>
      </vt:variant>
    </vt:vector>
  </HeadingPairs>
  <TitlesOfParts>
    <vt:vector size="13" baseType="lpstr">
      <vt:lpstr>Aptos</vt:lpstr>
      <vt:lpstr>Aptos Display</vt:lpstr>
      <vt:lpstr>Arial</vt:lpstr>
      <vt:lpstr>Arial Black</vt:lpstr>
      <vt:lpstr>Tema de Office</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 Muchas 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2025-12-12T12:40:45Z</dcterms:created>
  <dcterms:modified xsi:type="dcterms:W3CDTF">2025-12-12T12:40:52Z</dcterms:modified>
</cp:coreProperties>
</file>